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39"/>
  </p:notesMasterIdLst>
  <p:handoutMasterIdLst>
    <p:handoutMasterId r:id="rId40"/>
  </p:handoutMasterIdLst>
  <p:sldIdLst>
    <p:sldId id="262" r:id="rId6"/>
    <p:sldId id="257" r:id="rId7"/>
    <p:sldId id="301" r:id="rId8"/>
    <p:sldId id="258" r:id="rId9"/>
    <p:sldId id="267" r:id="rId10"/>
    <p:sldId id="285" r:id="rId11"/>
    <p:sldId id="268" r:id="rId12"/>
    <p:sldId id="269" r:id="rId13"/>
    <p:sldId id="270" r:id="rId14"/>
    <p:sldId id="271" r:id="rId15"/>
    <p:sldId id="293" r:id="rId16"/>
    <p:sldId id="273" r:id="rId17"/>
    <p:sldId id="302" r:id="rId18"/>
    <p:sldId id="291" r:id="rId19"/>
    <p:sldId id="292" r:id="rId20"/>
    <p:sldId id="274" r:id="rId21"/>
    <p:sldId id="275" r:id="rId22"/>
    <p:sldId id="276" r:id="rId23"/>
    <p:sldId id="289" r:id="rId24"/>
    <p:sldId id="278" r:id="rId25"/>
    <p:sldId id="279" r:id="rId26"/>
    <p:sldId id="295" r:id="rId27"/>
    <p:sldId id="297" r:id="rId28"/>
    <p:sldId id="296" r:id="rId29"/>
    <p:sldId id="280" r:id="rId30"/>
    <p:sldId id="281" r:id="rId31"/>
    <p:sldId id="282" r:id="rId32"/>
    <p:sldId id="284" r:id="rId33"/>
    <p:sldId id="283" r:id="rId34"/>
    <p:sldId id="299" r:id="rId35"/>
    <p:sldId id="300" r:id="rId36"/>
    <p:sldId id="294" r:id="rId37"/>
    <p:sldId id="266" r:id="rId3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3784B"/>
    <a:srgbClr val="045594"/>
    <a:srgbClr val="6D6E71"/>
    <a:srgbClr val="1C6F47"/>
    <a:srgbClr val="0856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1514E2-DA26-4B8E-88DB-2F5B08591A36}" v="3" dt="2025-10-31T02:23:16.5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879" autoAdjust="0"/>
  </p:normalViewPr>
  <p:slideViewPr>
    <p:cSldViewPr snapToGrid="0">
      <p:cViewPr varScale="1">
        <p:scale>
          <a:sx n="90" d="100"/>
          <a:sy n="90" d="100"/>
        </p:scale>
        <p:origin x="1303" y="51"/>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10/30/2025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10/30/2025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training is to teach Project Managers the correct location for store documents on ProjectWise. The consistency in using the same folders will aid in being able to find information on a project. </a:t>
            </a:r>
          </a:p>
          <a:p>
            <a:endParaRPr lang="en-US" dirty="0"/>
          </a:p>
          <a:p>
            <a:r>
              <a:rPr lang="en-US" dirty="0"/>
              <a:t>Training Time: 1 hour</a:t>
            </a:r>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3722939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solidFill>
                  <a:srgbClr val="FFFF00"/>
                </a:solidFill>
              </a:rPr>
              <a:t>(click 1) </a:t>
            </a:r>
            <a:r>
              <a:rPr lang="en-US" sz="1200" kern="1200" dirty="0">
                <a:solidFill>
                  <a:srgbClr val="000000"/>
                </a:solidFill>
                <a:latin typeface="+mn-lt"/>
                <a:ea typeface="+mn-ea"/>
                <a:cs typeface="+mn-cs"/>
              </a:rPr>
              <a:t>Coordination with stakeholders or general public</a:t>
            </a:r>
          </a:p>
          <a:p>
            <a:pPr marL="285750" indent="-285750">
              <a:buFont typeface="Arial" panose="020B0604020202020204" pitchFamily="34" charset="0"/>
              <a:buChar char="•"/>
            </a:pPr>
            <a:r>
              <a:rPr lang="en-US" sz="1200" kern="1200" dirty="0">
                <a:solidFill>
                  <a:srgbClr val="000000"/>
                </a:solidFill>
                <a:latin typeface="+mn-lt"/>
                <a:ea typeface="+mn-ea"/>
                <a:cs typeface="+mn-cs"/>
              </a:rPr>
              <a:t>Files related to submissions to other office (</a:t>
            </a:r>
            <a:r>
              <a:rPr lang="en-US" sz="1200" i="1" kern="1200" dirty="0">
                <a:solidFill>
                  <a:srgbClr val="000000"/>
                </a:solidFill>
                <a:latin typeface="+mn-lt"/>
                <a:ea typeface="+mn-ea"/>
                <a:cs typeface="+mn-cs"/>
              </a:rPr>
              <a:t>note: some submissions may have a designated PW Workflow)</a:t>
            </a:r>
          </a:p>
          <a:p>
            <a:pPr marL="457200" indent="-457200">
              <a:buFont typeface="Arial" panose="020B0604020202020204" pitchFamily="34" charset="0"/>
              <a:buChar char="•"/>
            </a:pPr>
            <a:r>
              <a:rPr lang="en-US" sz="1200" kern="1200" dirty="0">
                <a:solidFill>
                  <a:srgbClr val="000000"/>
                </a:solidFill>
                <a:latin typeface="+mn-lt"/>
                <a:ea typeface="+mn-ea"/>
                <a:cs typeface="+mn-cs"/>
              </a:rPr>
              <a:t>Record plan sets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10</a:t>
            </a:fld>
            <a:endParaRPr lang="en-US"/>
          </a:p>
        </p:txBody>
      </p:sp>
    </p:spTree>
    <p:extLst>
      <p:ext uri="{BB962C8B-B14F-4D97-AF65-F5344CB8AC3E}">
        <p14:creationId xmlns:p14="http://schemas.microsoft.com/office/powerpoint/2010/main" val="683034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ask for responses before displaying the answers)</a:t>
            </a:r>
          </a:p>
          <a:p>
            <a:pPr marL="0" indent="0">
              <a:buFont typeface="Arial" panose="020B0604020202020204" pitchFamily="34" charset="0"/>
              <a:buNone/>
            </a:pPr>
            <a:r>
              <a:rPr lang="en-US" sz="1200" dirty="0"/>
              <a:t>(click 1) If a project is transitioned, another PM can readily pick up the project and find information.</a:t>
            </a:r>
          </a:p>
          <a:p>
            <a:endParaRPr lang="en-US" sz="1200" dirty="0"/>
          </a:p>
          <a:p>
            <a:pPr marL="0" indent="0">
              <a:buFont typeface="Arial" panose="020B0604020202020204" pitchFamily="34" charset="0"/>
              <a:buNone/>
            </a:pPr>
            <a:r>
              <a:rPr lang="en-US" sz="1200" dirty="0"/>
              <a:t>(click 2) If a PM gets sick or is on PTO, another team member can step in and help to finish a document or submission.</a:t>
            </a:r>
          </a:p>
          <a:p>
            <a:pPr marL="0" indent="0">
              <a:buFont typeface="Arial" panose="020B0604020202020204" pitchFamily="34" charset="0"/>
              <a:buNone/>
            </a:pPr>
            <a:endParaRPr lang="en-US" sz="1200" dirty="0"/>
          </a:p>
          <a:p>
            <a:pPr marL="0" indent="0">
              <a:buFont typeface="Arial" panose="020B0604020202020204" pitchFamily="34" charset="0"/>
              <a:buNone/>
            </a:pPr>
            <a:r>
              <a:rPr lang="en-US" sz="1200" dirty="0"/>
              <a:t>(click 3) If a PM is not available, the files should be readily accessible and easy to find for office leadership. </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11</a:t>
            </a:fld>
            <a:endParaRPr lang="en-US"/>
          </a:p>
        </p:txBody>
      </p:sp>
    </p:spTree>
    <p:extLst>
      <p:ext uri="{BB962C8B-B14F-4D97-AF65-F5344CB8AC3E}">
        <p14:creationId xmlns:p14="http://schemas.microsoft.com/office/powerpoint/2010/main" val="1131012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3200" dirty="0"/>
              <a:t>(click 1) If GDOT Mgmt. needs a quick answer to a question, the PM or someone on their team such as a supervisor can quickly provide the answer. Also, if requested, the PM can provide documentation related to the answer. </a:t>
            </a:r>
          </a:p>
          <a:p>
            <a:pPr marL="0" indent="0">
              <a:buFont typeface="Arial" panose="020B0604020202020204" pitchFamily="34" charset="0"/>
              <a:buNone/>
            </a:pPr>
            <a:endParaRPr lang="en-US" sz="3200" dirty="0"/>
          </a:p>
          <a:p>
            <a:pPr marL="0" indent="0">
              <a:buFont typeface="Arial" panose="020B0604020202020204" pitchFamily="34" charset="0"/>
              <a:buNone/>
            </a:pPr>
            <a:r>
              <a:rPr lang="en-US" sz="3200" dirty="0"/>
              <a:t>(click 2) As the project progresses, questions may arise later during the design phase or during construction. With files properly stored, the PM is able to find the related documentation or correspondence without wasting a lot of time &amp; effort.</a:t>
            </a:r>
          </a:p>
        </p:txBody>
      </p:sp>
      <p:sp>
        <p:nvSpPr>
          <p:cNvPr id="4" name="Slide Number Placeholder 3"/>
          <p:cNvSpPr>
            <a:spLocks noGrp="1"/>
          </p:cNvSpPr>
          <p:nvPr>
            <p:ph type="sldNum" sz="quarter" idx="5"/>
          </p:nvPr>
        </p:nvSpPr>
        <p:spPr/>
        <p:txBody>
          <a:bodyPr/>
          <a:lstStyle/>
          <a:p>
            <a:fld id="{8DAEC444-603B-4F09-9A06-5917518DD901}" type="slidenum">
              <a:rPr lang="en-US" smtClean="0"/>
              <a:t>12</a:t>
            </a:fld>
            <a:endParaRPr lang="en-US"/>
          </a:p>
        </p:txBody>
      </p:sp>
    </p:spTree>
    <p:extLst>
      <p:ext uri="{BB962C8B-B14F-4D97-AF65-F5344CB8AC3E}">
        <p14:creationId xmlns:p14="http://schemas.microsoft.com/office/powerpoint/2010/main" val="71808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project’s folder is opened on ProjectWise there will be a series of subfolders. The PM is primarily focused on the storing documents in the contract folder, scoping TO folder, program delivery folder, and record plan set. This slide is an overview of the ProjectWise file structure. Every project will have the same file structure and order. </a:t>
            </a:r>
          </a:p>
          <a:p>
            <a:endParaRPr lang="en-US" dirty="0"/>
          </a:p>
          <a:p>
            <a:r>
              <a:rPr lang="en-US" dirty="0"/>
              <a:t>(click 1) The contract folder is used for </a:t>
            </a:r>
            <a:r>
              <a:rPr lang="en-US" dirty="0" err="1"/>
              <a:t>exectued</a:t>
            </a:r>
            <a:r>
              <a:rPr lang="en-US" dirty="0"/>
              <a:t> contracts with consultants and invoice related items. </a:t>
            </a:r>
          </a:p>
          <a:p>
            <a:endParaRPr lang="en-US" dirty="0"/>
          </a:p>
          <a:p>
            <a:r>
              <a:rPr lang="en-US" dirty="0"/>
              <a:t>(click 2) The draft versions of the scope and cost proposal documents for a contract with an OPD consultant are stored in the Scoping TO folder. This folder is a subfolder under the director of engineering and PTIP folders.</a:t>
            </a:r>
          </a:p>
          <a:p>
            <a:endParaRPr lang="en-US" dirty="0"/>
          </a:p>
          <a:p>
            <a:r>
              <a:rPr lang="en-US" dirty="0"/>
              <a:t>(click 3) The program delivery folder is where most of the project files documentation related to the history and decisions of the project are kept. </a:t>
            </a:r>
          </a:p>
          <a:p>
            <a:endParaRPr lang="en-US" dirty="0"/>
          </a:p>
          <a:p>
            <a:r>
              <a:rPr lang="en-US" dirty="0"/>
              <a:t>(click 4) The record plan set folder maintains copies of the different version of design as the project develops. </a:t>
            </a:r>
          </a:p>
        </p:txBody>
      </p:sp>
      <p:sp>
        <p:nvSpPr>
          <p:cNvPr id="4" name="Slide Number Placeholder 3"/>
          <p:cNvSpPr>
            <a:spLocks noGrp="1"/>
          </p:cNvSpPr>
          <p:nvPr>
            <p:ph type="sldNum" sz="quarter" idx="5"/>
          </p:nvPr>
        </p:nvSpPr>
        <p:spPr/>
        <p:txBody>
          <a:bodyPr/>
          <a:lstStyle/>
          <a:p>
            <a:fld id="{8DAEC444-603B-4F09-9A06-5917518DD901}" type="slidenum">
              <a:rPr lang="en-US" smtClean="0"/>
              <a:t>13</a:t>
            </a:fld>
            <a:endParaRPr lang="en-US"/>
          </a:p>
        </p:txBody>
      </p:sp>
    </p:spTree>
    <p:extLst>
      <p:ext uri="{BB962C8B-B14F-4D97-AF65-F5344CB8AC3E}">
        <p14:creationId xmlns:p14="http://schemas.microsoft.com/office/powerpoint/2010/main" val="747699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A5F05-2E6C-1BAD-7917-9A91BF2565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307813-844A-0771-1715-DF334544DC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D77A60-BFFE-DC7F-FB0A-22625D0C674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First let’s focus on the contract folder. The subfolders may not exist. If the project does not have them and if the folder is applicable, the PM may need to set them 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Invoice review folder </a:t>
            </a:r>
            <a:r>
              <a:rPr lang="en-US" sz="1200" dirty="0"/>
              <a:t>Documents related to review of monthly invoices and documentation for biannual invoice reviews.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3) The invoice folder is different. It is for approved monthly invoices and requests for local reimbursement.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4) The task order folder is used for storing PDF copies of NTPs, executed scoping documents, and negotiated cost proposals for TOs, signed work authorizations for MOSD contracts, standalone master contracts, SWOs, &amp; contract modifications.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5) The working documents folder is for the final version of the documents for the scoping process that are ready for submission to RTS. </a:t>
            </a:r>
            <a:endParaRPr lang="en-US" dirty="0"/>
          </a:p>
          <a:p>
            <a:endParaRPr lang="en-US" dirty="0"/>
          </a:p>
        </p:txBody>
      </p:sp>
      <p:sp>
        <p:nvSpPr>
          <p:cNvPr id="4" name="Slide Number Placeholder 3">
            <a:extLst>
              <a:ext uri="{FF2B5EF4-FFF2-40B4-BE49-F238E27FC236}">
                <a16:creationId xmlns:a16="http://schemas.microsoft.com/office/drawing/2014/main" id="{8661E786-6C9C-CA5B-8E78-FB0BE83EC265}"/>
              </a:ext>
            </a:extLst>
          </p:cNvPr>
          <p:cNvSpPr>
            <a:spLocks noGrp="1"/>
          </p:cNvSpPr>
          <p:nvPr>
            <p:ph type="sldNum" sz="quarter" idx="5"/>
          </p:nvPr>
        </p:nvSpPr>
        <p:spPr/>
        <p:txBody>
          <a:bodyPr/>
          <a:lstStyle/>
          <a:p>
            <a:fld id="{8DAEC444-603B-4F09-9A06-5917518DD901}" type="slidenum">
              <a:rPr lang="en-US" smtClean="0"/>
              <a:t>14</a:t>
            </a:fld>
            <a:endParaRPr lang="en-US"/>
          </a:p>
        </p:txBody>
      </p:sp>
    </p:spTree>
    <p:extLst>
      <p:ext uri="{BB962C8B-B14F-4D97-AF65-F5344CB8AC3E}">
        <p14:creationId xmlns:p14="http://schemas.microsoft.com/office/powerpoint/2010/main" val="3697514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28525-2855-C946-336C-902D27C9E2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5102A-5B19-9764-2EE6-8544C5EC9B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A7493-61FE-499F-BCF3-08F9A9CC62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documents that are being prepared or drafted for a consultant contract or task order, the documents should be placed in a subfolder under Director of Engineering and PTIP. This folder should be </a:t>
            </a:r>
            <a:r>
              <a:rPr lang="en-US" sz="1200" dirty="0"/>
              <a:t>used to share information with other GDOT offices which is needed during the scoping and programming phases of contract or task order.</a:t>
            </a:r>
            <a:r>
              <a:rPr lang="en-US" dirty="0"/>
              <a:t> Since a project may have several task orders, it is best to set up one folder for each. </a:t>
            </a:r>
          </a:p>
          <a:p>
            <a:endParaRPr lang="en-US" dirty="0"/>
          </a:p>
        </p:txBody>
      </p:sp>
      <p:sp>
        <p:nvSpPr>
          <p:cNvPr id="4" name="Slide Number Placeholder 3">
            <a:extLst>
              <a:ext uri="{FF2B5EF4-FFF2-40B4-BE49-F238E27FC236}">
                <a16:creationId xmlns:a16="http://schemas.microsoft.com/office/drawing/2014/main" id="{0D3EEC4E-AB3C-D6B3-0B4F-0FB35AA82F15}"/>
              </a:ext>
            </a:extLst>
          </p:cNvPr>
          <p:cNvSpPr>
            <a:spLocks noGrp="1"/>
          </p:cNvSpPr>
          <p:nvPr>
            <p:ph type="sldNum" sz="quarter" idx="5"/>
          </p:nvPr>
        </p:nvSpPr>
        <p:spPr/>
        <p:txBody>
          <a:bodyPr/>
          <a:lstStyle/>
          <a:p>
            <a:fld id="{8DAEC444-603B-4F09-9A06-5917518DD901}" type="slidenum">
              <a:rPr lang="en-US" smtClean="0"/>
              <a:t>15</a:t>
            </a:fld>
            <a:endParaRPr lang="en-US"/>
          </a:p>
        </p:txBody>
      </p:sp>
    </p:spTree>
    <p:extLst>
      <p:ext uri="{BB962C8B-B14F-4D97-AF65-F5344CB8AC3E}">
        <p14:creationId xmlns:p14="http://schemas.microsoft.com/office/powerpoint/2010/main" val="1064200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majority of the time, a PM will be using the Program Delivery folder and subfolders. This section is maintained by the Office of Program Delivery. The folders shown are set up by GDOT’s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AOH folder is for OPD mgmt. </a:t>
            </a:r>
            <a:r>
              <a:rPr lang="en-US" sz="1200" dirty="0"/>
              <a:t>The only documents that a PM must keep updated in this folder is the Project Status Updates (PSU). If there is an escalation memo that has been signed and is not related to missing a milestone, file it in the AOH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3) The budget folder is for information related to the budget of the project. We will discuss this folder in more details on the next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4) The correspondence folder is used for all forms of correspondence. This will be discussed in more detail later.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5) If the PM or the designer have photos of the project site prior to construction or after construction, place the photographs in this folder.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6) The PM diary folder is specific to documents that the PM is working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7) The schedule folder is for documents related to the schedule. </a:t>
            </a:r>
            <a:endParaRPr lang="en-US"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16</a:t>
            </a:fld>
            <a:endParaRPr lang="en-US"/>
          </a:p>
        </p:txBody>
      </p:sp>
    </p:spTree>
    <p:extLst>
      <p:ext uri="{BB962C8B-B14F-4D97-AF65-F5344CB8AC3E}">
        <p14:creationId xmlns:p14="http://schemas.microsoft.com/office/powerpoint/2010/main" val="819126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budget folder will have several subfolders that may need to be set up by the PM.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1625 is the GDOT software application that is used to request additional money, moving money, and authorizing money for a funding phase. The PM should maintain copies of requests and approvals as part of the history of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Cost estimates that have been signed by OPD management and submitted to the Office of Engineering Services should be placed in this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A copy of the project financial report should be saved each month. It is to document the history of the budget from month to month. If for example, the in-house budget decreased by $10k in a month, as a PM you could look at last month’s PFR to determine if the PM notes had been correctly updated or if something was wrong and that was too much money to be used for just one month.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5) The project management agreement folder is for executed agreements with </a:t>
            </a:r>
            <a:r>
              <a:rPr lang="en-US" sz="1200" dirty="0"/>
              <a:t>local governments or other entities including PFAs, In-Lieu letters, MMAs, CST agreements, lighting agreements, &amp; force account documents. </a:t>
            </a:r>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17</a:t>
            </a:fld>
            <a:endParaRPr lang="en-US"/>
          </a:p>
        </p:txBody>
      </p:sp>
    </p:spTree>
    <p:extLst>
      <p:ext uri="{BB962C8B-B14F-4D97-AF65-F5344CB8AC3E}">
        <p14:creationId xmlns:p14="http://schemas.microsoft.com/office/powerpoint/2010/main" val="3400368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18</a:t>
            </a:fld>
            <a:endParaRPr lang="en-US"/>
          </a:p>
        </p:txBody>
      </p:sp>
    </p:spTree>
    <p:extLst>
      <p:ext uri="{BB962C8B-B14F-4D97-AF65-F5344CB8AC3E}">
        <p14:creationId xmlns:p14="http://schemas.microsoft.com/office/powerpoint/2010/main" val="3528761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for signature folder is for documents that are ready to be signed or entered into the OPD document tracker.  Once a document is signed, it should be removed from this folder and placed in the correct final location on ProjectWise.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working documents folder are for draft documents that are in progress. These documents are not ready for signature yet. Remember that procurement documents are never placed in this folder. Those documents should be under the PTIP folder.  When a document is ready for signature, move it to the for signature folder. Only keep one working document version in the folder at a time. Once the document moves to the for signature folder, the working document should be deleted. This avoids confusion on which version of a document was completed and the status of the document.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transition guide folder is only needed if the project manager changes. The old PM prepares a document of information to help the new PM take over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A copy of the PSR should be placed in the PSR folder each month. It documents the history of the project. A best practice is to place a copy in the folder after the TPro PM notes have been updated. Since the notes must be updated at least once per month, this would ensure that a PSR is saved at least once per month.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19</a:t>
            </a:fld>
            <a:endParaRPr lang="en-US"/>
          </a:p>
        </p:txBody>
      </p:sp>
    </p:spTree>
    <p:extLst>
      <p:ext uri="{BB962C8B-B14F-4D97-AF65-F5344CB8AC3E}">
        <p14:creationId xmlns:p14="http://schemas.microsoft.com/office/powerpoint/2010/main" val="586076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disclaimer)</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a:t>
            </a:fld>
            <a:endParaRPr lang="en-US"/>
          </a:p>
        </p:txBody>
      </p:sp>
    </p:spTree>
    <p:extLst>
      <p:ext uri="{BB962C8B-B14F-4D97-AF65-F5344CB8AC3E}">
        <p14:creationId xmlns:p14="http://schemas.microsoft.com/office/powerpoint/2010/main" val="998503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we will discuss the subfolders for under the schedule folder.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initial schedule is the proposed schedule that is provided to the Office of Program Controls for development of the draft schedule. The schedule modification folder is where documents related to modifying the approve P6 activities are located. For example, if the approved schedule had tasks for a soil survey to be completed but it was determined that the soil survey is not needed, the PM would request that the tasks associated with the soil survey be removed from the approved schedule. The request is saved in this folder. Not every project will need this folder.  If a project is placed on shelf, the shelf forms would be placed in this folder. Placing a project on the shelf means that the project is ready for authorizing either ROW or CST funds but it temporarily on hold.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escalation memos are required when a PM will or has missed a milestone. This documentation which explains why the milestone was missed and the ramifications should be saved in the escalation memo folder after it has been signed by OPD management. Until then it will either be in the working documents folder or the for signature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If a schedule cannot recover and a project change request form is needed, the PCRF package that is approved by OPD management should be placed in this location. Until the PCRF package is approved, it will be in either the working documents folder or the for signature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The current schedule folder is for copies of the P6 schedule. A copy may be needed to share with a consultant or local sponsor. It is a best practice to save a hard copy monthly, but it is not required. </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20</a:t>
            </a:fld>
            <a:endParaRPr lang="en-US"/>
          </a:p>
        </p:txBody>
      </p:sp>
    </p:spTree>
    <p:extLst>
      <p:ext uri="{BB962C8B-B14F-4D97-AF65-F5344CB8AC3E}">
        <p14:creationId xmlns:p14="http://schemas.microsoft.com/office/powerpoint/2010/main" val="700559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record plan set’s subfolders are set up by the GDOT IT team. Contact the solutions center if the subfolders are missing. The ProjectWise workflows will instruct the PM as to which folder and when it needs to be used. The ProjectWise workflow will also state the only pdf of the plans and </a:t>
            </a:r>
            <a:r>
              <a:rPr lang="en-US" dirty="0" err="1"/>
              <a:t>microstation</a:t>
            </a:r>
            <a:r>
              <a:rPr lang="en-US" dirty="0"/>
              <a:t> design files are to be placed in a specific folder. The only time a PM uses a record plan set folder is at the direction of the ProjectWise workflow. However, the PM can access any of the folders if there is a question on what design work was done a specific PDP step. </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21</a:t>
            </a:fld>
            <a:endParaRPr lang="en-US"/>
          </a:p>
        </p:txBody>
      </p:sp>
    </p:spTree>
    <p:extLst>
      <p:ext uri="{BB962C8B-B14F-4D97-AF65-F5344CB8AC3E}">
        <p14:creationId xmlns:p14="http://schemas.microsoft.com/office/powerpoint/2010/main" val="1558865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To see the available PW workflows, be sure to click on the “workflow” tab.</a:t>
            </a:r>
          </a:p>
          <a:p>
            <a:endParaRPr lang="en-US" dirty="0"/>
          </a:p>
          <a:p>
            <a:r>
              <a:rPr lang="en-US" dirty="0"/>
              <a:t>(click 2) PMs do not only use folders owned by OPD. When submissions are required, the PM must place files in specific folders on ProjectWise. </a:t>
            </a:r>
          </a:p>
          <a:p>
            <a:endParaRPr lang="en-US" dirty="0"/>
          </a:p>
          <a:p>
            <a:r>
              <a:rPr lang="en-US" dirty="0"/>
              <a:t>(click 3) It is the responsibility of the PM to know if there is a PW workflow and to follow it. </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22</a:t>
            </a:fld>
            <a:endParaRPr lang="en-US"/>
          </a:p>
        </p:txBody>
      </p:sp>
    </p:spTree>
    <p:extLst>
      <p:ext uri="{BB962C8B-B14F-4D97-AF65-F5344CB8AC3E}">
        <p14:creationId xmlns:p14="http://schemas.microsoft.com/office/powerpoint/2010/main" val="3940329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On PW, there is a folder entitled “Deliverables Management”. PWDM is used to receive and share files. </a:t>
            </a:r>
          </a:p>
          <a:p>
            <a:endParaRPr lang="en-US" dirty="0"/>
          </a:p>
          <a:p>
            <a:r>
              <a:rPr lang="en-US" dirty="0"/>
              <a:t>(click 2) If the folder is not set up, please contact the solutions center.  </a:t>
            </a:r>
          </a:p>
        </p:txBody>
      </p:sp>
      <p:sp>
        <p:nvSpPr>
          <p:cNvPr id="4" name="Slide Number Placeholder 3"/>
          <p:cNvSpPr>
            <a:spLocks noGrp="1"/>
          </p:cNvSpPr>
          <p:nvPr>
            <p:ph type="sldNum" sz="quarter" idx="5"/>
          </p:nvPr>
        </p:nvSpPr>
        <p:spPr/>
        <p:txBody>
          <a:bodyPr/>
          <a:lstStyle/>
          <a:p>
            <a:fld id="{8DAEC444-603B-4F09-9A06-5917518DD901}" type="slidenum">
              <a:rPr lang="en-US" smtClean="0"/>
              <a:t>23</a:t>
            </a:fld>
            <a:endParaRPr lang="en-US"/>
          </a:p>
        </p:txBody>
      </p:sp>
    </p:spTree>
    <p:extLst>
      <p:ext uri="{BB962C8B-B14F-4D97-AF65-F5344CB8AC3E}">
        <p14:creationId xmlns:p14="http://schemas.microsoft.com/office/powerpoint/2010/main" val="3856994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1) If you need training on how to use the ProjectWise Deliverables Management, watch the training video.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videos are located on the same webpage as the workflows. However, you will need to select the videos table to see what is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24</a:t>
            </a:fld>
            <a:endParaRPr lang="en-US"/>
          </a:p>
        </p:txBody>
      </p:sp>
    </p:spTree>
    <p:extLst>
      <p:ext uri="{BB962C8B-B14F-4D97-AF65-F5344CB8AC3E}">
        <p14:creationId xmlns:p14="http://schemas.microsoft.com/office/powerpoint/2010/main" val="546489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25</a:t>
            </a:fld>
            <a:endParaRPr lang="en-US"/>
          </a:p>
        </p:txBody>
      </p:sp>
    </p:spTree>
    <p:extLst>
      <p:ext uri="{BB962C8B-B14F-4D97-AF65-F5344CB8AC3E}">
        <p14:creationId xmlns:p14="http://schemas.microsoft.com/office/powerpoint/2010/main" val="279801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26</a:t>
            </a:fld>
            <a:endParaRPr lang="en-US"/>
          </a:p>
        </p:txBody>
      </p:sp>
    </p:spTree>
    <p:extLst>
      <p:ext uri="{BB962C8B-B14F-4D97-AF65-F5344CB8AC3E}">
        <p14:creationId xmlns:p14="http://schemas.microsoft.com/office/powerpoint/2010/main" val="29417322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27</a:t>
            </a:fld>
            <a:endParaRPr lang="en-US"/>
          </a:p>
        </p:txBody>
      </p:sp>
    </p:spTree>
    <p:extLst>
      <p:ext uri="{BB962C8B-B14F-4D97-AF65-F5344CB8AC3E}">
        <p14:creationId xmlns:p14="http://schemas.microsoft.com/office/powerpoint/2010/main" val="319669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 – one click to see slide animation ) (directions continued on next slide)</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28</a:t>
            </a:fld>
            <a:endParaRPr lang="en-US"/>
          </a:p>
        </p:txBody>
      </p:sp>
    </p:spTree>
    <p:extLst>
      <p:ext uri="{BB962C8B-B14F-4D97-AF65-F5344CB8AC3E}">
        <p14:creationId xmlns:p14="http://schemas.microsoft.com/office/powerpoint/2010/main" val="3392360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kern="1200" dirty="0">
                <a:solidFill>
                  <a:srgbClr val="000000"/>
                </a:solidFill>
                <a:latin typeface="+mn-lt"/>
                <a:ea typeface="+mn-ea"/>
                <a:cs typeface="+mn-cs"/>
              </a:rPr>
              <a:t>On the new pop-up window, select the “general” tab.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sz="1200" kern="1200" dirty="0">
                <a:solidFill>
                  <a:srgbClr val="000000"/>
                </a:solidFill>
                <a:latin typeface="+mn-lt"/>
                <a:ea typeface="+mn-ea"/>
                <a:cs typeface="+mn-cs"/>
              </a:rPr>
              <a:t>Then in the name box, write the word you are look for but it must have a asterisks on both sides of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sz="1200" kern="1200" dirty="0">
                <a:solidFill>
                  <a:srgbClr val="000000"/>
                </a:solidFill>
                <a:latin typeface="+mn-lt"/>
                <a:ea typeface="+mn-ea"/>
                <a:cs typeface="+mn-cs"/>
              </a:rPr>
              <a:t>It will search this file for a document with that specific word in the title.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a:t>
            </a:r>
            <a:r>
              <a:rPr lang="en-US" sz="1200" b="1" kern="1200" dirty="0">
                <a:solidFill>
                  <a:srgbClr val="045594"/>
                </a:solidFill>
                <a:latin typeface="+mn-lt"/>
                <a:ea typeface="+mn-ea"/>
                <a:cs typeface="+mn-cs"/>
              </a:rPr>
              <a:t>Example: *NTP* (this will search for documents with “NTP” in the title)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29</a:t>
            </a:fld>
            <a:endParaRPr lang="en-US"/>
          </a:p>
        </p:txBody>
      </p:sp>
    </p:spTree>
    <p:extLst>
      <p:ext uri="{BB962C8B-B14F-4D97-AF65-F5344CB8AC3E}">
        <p14:creationId xmlns:p14="http://schemas.microsoft.com/office/powerpoint/2010/main" val="3292273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1334E-092F-7E34-64E1-4185E427EB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5B424B-6B2C-DD10-1010-286C35077F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78A756-D8DB-7BBE-4B3D-8DCC8490F93B}"/>
              </a:ext>
            </a:extLst>
          </p:cNvPr>
          <p:cNvSpPr>
            <a:spLocks noGrp="1"/>
          </p:cNvSpPr>
          <p:nvPr>
            <p:ph type="body" idx="1"/>
          </p:nvPr>
        </p:nvSpPr>
        <p:spPr/>
        <p:txBody>
          <a:bodyPr/>
          <a:lstStyle/>
          <a:p>
            <a:r>
              <a:rPr lang="en-US" dirty="0"/>
              <a:t>(directions: Give time for trainees to respond)</a:t>
            </a:r>
          </a:p>
          <a:p>
            <a:endParaRPr lang="en-US" dirty="0"/>
          </a:p>
          <a:p>
            <a:r>
              <a:rPr lang="en-US" dirty="0"/>
              <a:t>(click 1) The key words are that it is a centralized location for documentation and a uniform method for saving or finding files. </a:t>
            </a:r>
          </a:p>
          <a:p>
            <a:endParaRPr lang="en-US" dirty="0"/>
          </a:p>
        </p:txBody>
      </p:sp>
      <p:sp>
        <p:nvSpPr>
          <p:cNvPr id="4" name="Slide Number Placeholder 3">
            <a:extLst>
              <a:ext uri="{FF2B5EF4-FFF2-40B4-BE49-F238E27FC236}">
                <a16:creationId xmlns:a16="http://schemas.microsoft.com/office/drawing/2014/main" id="{30A00134-522C-8876-E8A6-B281D4C7412B}"/>
              </a:ext>
            </a:extLst>
          </p:cNvPr>
          <p:cNvSpPr>
            <a:spLocks noGrp="1"/>
          </p:cNvSpPr>
          <p:nvPr>
            <p:ph type="sldNum" sz="quarter" idx="5"/>
          </p:nvPr>
        </p:nvSpPr>
        <p:spPr/>
        <p:txBody>
          <a:bodyPr/>
          <a:lstStyle/>
          <a:p>
            <a:fld id="{8DAEC444-603B-4F09-9A06-5917518DD901}" type="slidenum">
              <a:rPr lang="en-US" smtClean="0"/>
              <a:t>3</a:t>
            </a:fld>
            <a:endParaRPr lang="en-US"/>
          </a:p>
        </p:txBody>
      </p:sp>
    </p:spTree>
    <p:extLst>
      <p:ext uri="{BB962C8B-B14F-4D97-AF65-F5344CB8AC3E}">
        <p14:creationId xmlns:p14="http://schemas.microsoft.com/office/powerpoint/2010/main" val="2593235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 – click once to activate all animation)</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30</a:t>
            </a:fld>
            <a:endParaRPr lang="en-US"/>
          </a:p>
        </p:txBody>
      </p:sp>
    </p:spTree>
    <p:extLst>
      <p:ext uri="{BB962C8B-B14F-4D97-AF65-F5344CB8AC3E}">
        <p14:creationId xmlns:p14="http://schemas.microsoft.com/office/powerpoint/2010/main" val="5563716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(directions: read slide – click once for all animation)</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31</a:t>
            </a:fld>
            <a:endParaRPr lang="en-US"/>
          </a:p>
        </p:txBody>
      </p:sp>
    </p:spTree>
    <p:extLst>
      <p:ext uri="{BB962C8B-B14F-4D97-AF65-F5344CB8AC3E}">
        <p14:creationId xmlns:p14="http://schemas.microsoft.com/office/powerpoint/2010/main" val="2413263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Right click on file or folder and select “delete”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 typeface="Arial" panose="020B0604020202020204" pitchFamily="34" charset="0"/>
              <a:buNone/>
            </a:pPr>
            <a:r>
              <a:rPr lang="en-US" sz="1200" dirty="0"/>
              <a:t>(click 2) </a:t>
            </a:r>
            <a:r>
              <a:rPr lang="en-US" sz="2800" dirty="0"/>
              <a:t>If that does not work, Rename the folder or file </a:t>
            </a:r>
            <a:r>
              <a:rPr lang="en-US" sz="2800" dirty="0">
                <a:solidFill>
                  <a:srgbClr val="00B0F0"/>
                </a:solidFill>
              </a:rPr>
              <a:t>“Delete this XXX (name)”. </a:t>
            </a:r>
            <a:r>
              <a:rPr lang="en-US" sz="2800" dirty="0"/>
              <a:t>GDOT’s IT will run a query weekly for items that say  “delete”. The file or folder will be </a:t>
            </a:r>
            <a:r>
              <a:rPr lang="en-US" sz="2800" dirty="0">
                <a:solidFill>
                  <a:srgbClr val="FFFF00"/>
                </a:solidFill>
              </a:rPr>
              <a:t>automatically removed by IT</a:t>
            </a:r>
            <a:r>
              <a:rPr lang="en-US" sz="2800" dirty="0"/>
              <a:t>. </a:t>
            </a:r>
            <a:endParaRPr lang="en-US" sz="24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32</a:t>
            </a:fld>
            <a:endParaRPr lang="en-US"/>
          </a:p>
        </p:txBody>
      </p:sp>
    </p:spTree>
    <p:extLst>
      <p:ext uri="{BB962C8B-B14F-4D97-AF65-F5344CB8AC3E}">
        <p14:creationId xmlns:p14="http://schemas.microsoft.com/office/powerpoint/2010/main" val="1527414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Ask for answers before displaying the answer)</a:t>
            </a:r>
          </a:p>
          <a:p>
            <a:endParaRPr lang="en-US" dirty="0"/>
          </a:p>
          <a:p>
            <a:r>
              <a:rPr lang="en-US" dirty="0"/>
              <a:t>(click 1) All project files that are related to the project development (aka history), design progression, GDOT decisions, and construction. </a:t>
            </a:r>
          </a:p>
        </p:txBody>
      </p:sp>
      <p:sp>
        <p:nvSpPr>
          <p:cNvPr id="4" name="Slide Number Placeholder 3"/>
          <p:cNvSpPr>
            <a:spLocks noGrp="1"/>
          </p:cNvSpPr>
          <p:nvPr>
            <p:ph type="sldNum" sz="quarter" idx="5"/>
          </p:nvPr>
        </p:nvSpPr>
        <p:spPr/>
        <p:txBody>
          <a:bodyPr/>
          <a:lstStyle/>
          <a:p>
            <a:fld id="{8DAEC444-603B-4F09-9A06-5917518DD901}" type="slidenum">
              <a:rPr lang="en-US" smtClean="0"/>
              <a:t>4</a:t>
            </a:fld>
            <a:endParaRPr lang="en-US"/>
          </a:p>
        </p:txBody>
      </p:sp>
    </p:spTree>
    <p:extLst>
      <p:ext uri="{BB962C8B-B14F-4D97-AF65-F5344CB8AC3E}">
        <p14:creationId xmlns:p14="http://schemas.microsoft.com/office/powerpoint/2010/main" val="1151005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ask for answers before displaying the answers.)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This may seem obvious, but it is GDOT. GDOT has paid for all work associated with the project. </a:t>
            </a:r>
            <a:r>
              <a:rPr lang="en-US" sz="1200" b="0" kern="1200" dirty="0">
                <a:solidFill>
                  <a:srgbClr val="000000"/>
                </a:solidFill>
                <a:effectLst/>
                <a:latin typeface="+mn-lt"/>
                <a:ea typeface="Calibri" panose="020F0502020204030204" pitchFamily="34" charset="0"/>
                <a:cs typeface="Times New Roman" panose="02020603050405020304" pitchFamily="18" charset="0"/>
              </a:rPr>
              <a:t>Project Managers are the project historians and documentation managers on behalf of GDOT. </a:t>
            </a:r>
            <a:r>
              <a:rPr lang="en-US" dirty="0"/>
              <a:t>Therefore, the documentation of the project as well as the plan development and associated studies belong to the Department. Consequently, project files should never be stored on the project manager’s C drive. If they are stored on the PM’s personal computer drive, other GDOT staff members will not have access to the files and information. </a:t>
            </a:r>
          </a:p>
        </p:txBody>
      </p:sp>
      <p:sp>
        <p:nvSpPr>
          <p:cNvPr id="4" name="Slide Number Placeholder 3"/>
          <p:cNvSpPr>
            <a:spLocks noGrp="1"/>
          </p:cNvSpPr>
          <p:nvPr>
            <p:ph type="sldNum" sz="quarter" idx="5"/>
          </p:nvPr>
        </p:nvSpPr>
        <p:spPr/>
        <p:txBody>
          <a:bodyPr/>
          <a:lstStyle/>
          <a:p>
            <a:fld id="{8DAEC444-603B-4F09-9A06-5917518DD901}" type="slidenum">
              <a:rPr lang="en-US" smtClean="0"/>
              <a:t>5</a:t>
            </a:fld>
            <a:endParaRPr lang="en-US"/>
          </a:p>
        </p:txBody>
      </p:sp>
    </p:spTree>
    <p:extLst>
      <p:ext uri="{BB962C8B-B14F-4D97-AF65-F5344CB8AC3E}">
        <p14:creationId xmlns:p14="http://schemas.microsoft.com/office/powerpoint/2010/main" val="3077505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ask for answers before displaying the answers.)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kern="1200" dirty="0">
                <a:solidFill>
                  <a:srgbClr val="000000"/>
                </a:solidFill>
                <a:latin typeface="+mn-lt"/>
                <a:ea typeface="Calibri" panose="020F0502020204030204" pitchFamily="34" charset="0"/>
                <a:cs typeface="Times New Roman" panose="02020603050405020304" pitchFamily="18" charset="0"/>
              </a:rPr>
              <a:t>Ultimately, it is the </a:t>
            </a:r>
            <a:r>
              <a:rPr lang="en-US" sz="1200" b="1" kern="1200" dirty="0">
                <a:solidFill>
                  <a:srgbClr val="000000"/>
                </a:solidFill>
                <a:latin typeface="+mn-lt"/>
                <a:ea typeface="Calibri" panose="020F0502020204030204" pitchFamily="34" charset="0"/>
                <a:cs typeface="Times New Roman" panose="02020603050405020304" pitchFamily="18" charset="0"/>
              </a:rPr>
              <a:t>PM’s responsibility</a:t>
            </a:r>
            <a:r>
              <a:rPr lang="en-US" sz="1200" kern="1200" dirty="0">
                <a:solidFill>
                  <a:srgbClr val="000000"/>
                </a:solidFill>
                <a:latin typeface="+mn-lt"/>
                <a:ea typeface="Calibri" panose="020F0502020204030204" pitchFamily="34" charset="0"/>
                <a:cs typeface="Times New Roman" panose="02020603050405020304" pitchFamily="18" charset="0"/>
              </a:rPr>
              <a:t> to ensure that important documents and records are saved.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DPM </a:t>
            </a:r>
            <a:r>
              <a:rPr lang="en-US" sz="1200" kern="1200" dirty="0">
                <a:solidFill>
                  <a:srgbClr val="000000"/>
                </a:solidFill>
                <a:latin typeface="+mn-lt"/>
                <a:ea typeface="Calibri" panose="020F0502020204030204" pitchFamily="34" charset="0"/>
                <a:cs typeface="Times New Roman" panose="02020603050405020304" pitchFamily="18" charset="0"/>
              </a:rPr>
              <a:t>monitors PW for adherence to document control.</a:t>
            </a: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6</a:t>
            </a:fld>
            <a:endParaRPr lang="en-US"/>
          </a:p>
        </p:txBody>
      </p:sp>
    </p:spTree>
    <p:extLst>
      <p:ext uri="{BB962C8B-B14F-4D97-AF65-F5344CB8AC3E}">
        <p14:creationId xmlns:p14="http://schemas.microsoft.com/office/powerpoint/2010/main" val="2759306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lgn="l">
              <a:buFont typeface="Arial" panose="020B0604020202020204" pitchFamily="34" charset="0"/>
              <a:buNone/>
            </a:pPr>
            <a:r>
              <a:rPr lang="en-US" dirty="0"/>
              <a:t>(click 1) All correspondence related to </a:t>
            </a:r>
            <a:r>
              <a:rPr lang="en-US" sz="3200" b="1" u="sng" kern="1200" dirty="0">
                <a:solidFill>
                  <a:srgbClr val="00B050"/>
                </a:solidFill>
                <a:latin typeface="+mn-lt"/>
                <a:ea typeface="Calibri" panose="020F0502020204030204" pitchFamily="34" charset="0"/>
                <a:cs typeface="Times New Roman" panose="02020603050405020304" pitchFamily="18" charset="0"/>
              </a:rPr>
              <a:t>D</a:t>
            </a:r>
            <a:r>
              <a:rPr lang="en-US" sz="3200" b="1" u="sng" kern="1200" dirty="0">
                <a:solidFill>
                  <a:srgbClr val="00B050"/>
                </a:solidFill>
                <a:effectLst/>
                <a:latin typeface="+mn-lt"/>
                <a:ea typeface="Calibri" panose="020F0502020204030204" pitchFamily="34" charset="0"/>
                <a:cs typeface="Times New Roman" panose="02020603050405020304" pitchFamily="18" charset="0"/>
              </a:rPr>
              <a:t>ecisions or directions</a:t>
            </a:r>
            <a:r>
              <a:rPr lang="en-US" sz="3200" b="1" kern="1200" dirty="0">
                <a:solidFill>
                  <a:srgbClr val="00B050"/>
                </a:solidFill>
                <a:effectLst/>
                <a:latin typeface="+mn-lt"/>
                <a:ea typeface="Calibri" panose="020F0502020204030204" pitchFamily="34" charset="0"/>
                <a:cs typeface="Times New Roman" panose="02020603050405020304" pitchFamily="18" charset="0"/>
              </a:rPr>
              <a:t> </a:t>
            </a:r>
            <a:r>
              <a:rPr lang="en-US" sz="3200" kern="1200" dirty="0">
                <a:solidFill>
                  <a:srgbClr val="000000"/>
                </a:solidFill>
                <a:effectLst/>
                <a:latin typeface="+mn-lt"/>
                <a:ea typeface="Calibri" panose="020F0502020204030204" pitchFamily="34" charset="0"/>
                <a:cs typeface="Times New Roman" panose="02020603050405020304" pitchFamily="18" charset="0"/>
              </a:rPr>
              <a:t>by GDOT mgmt., DPM , or Office project was programmed by; </a:t>
            </a:r>
            <a:r>
              <a:rPr lang="en-US" sz="3200" kern="1200" dirty="0">
                <a:solidFill>
                  <a:srgbClr val="000000"/>
                </a:solidFill>
                <a:latin typeface="+mn-lt"/>
                <a:ea typeface="Calibri" panose="020F0502020204030204" pitchFamily="34" charset="0"/>
                <a:cs typeface="Times New Roman" panose="02020603050405020304" pitchFamily="18" charset="0"/>
              </a:rPr>
              <a:t>Email </a:t>
            </a:r>
            <a:r>
              <a:rPr lang="en-US" sz="3200" b="1" u="sng" kern="1200" dirty="0">
                <a:solidFill>
                  <a:srgbClr val="00B050"/>
                </a:solidFill>
                <a:latin typeface="+mn-lt"/>
                <a:ea typeface="Calibri" panose="020F0502020204030204" pitchFamily="34" charset="0"/>
                <a:cs typeface="Times New Roman" panose="02020603050405020304" pitchFamily="18" charset="0"/>
              </a:rPr>
              <a:t>submissions</a:t>
            </a:r>
            <a:r>
              <a:rPr lang="en-US" sz="3200" kern="1200" dirty="0">
                <a:solidFill>
                  <a:srgbClr val="000000"/>
                </a:solidFill>
                <a:latin typeface="+mn-lt"/>
                <a:ea typeface="Calibri" panose="020F0502020204030204" pitchFamily="34" charset="0"/>
                <a:cs typeface="Times New Roman" panose="02020603050405020304" pitchFamily="18" charset="0"/>
              </a:rPr>
              <a:t> to other offices; and </a:t>
            </a:r>
            <a:r>
              <a:rPr lang="en-US" sz="3200" kern="1200" dirty="0">
                <a:solidFill>
                  <a:srgbClr val="000000"/>
                </a:solidFill>
                <a:effectLst/>
                <a:latin typeface="+mn-lt"/>
                <a:ea typeface="Calibri" panose="020F0502020204030204" pitchFamily="34" charset="0"/>
                <a:cs typeface="Times New Roman" panose="02020603050405020304" pitchFamily="18" charset="0"/>
              </a:rPr>
              <a:t>Email </a:t>
            </a:r>
            <a:r>
              <a:rPr lang="en-US" sz="3200" b="1" u="sng" kern="1200" dirty="0">
                <a:solidFill>
                  <a:srgbClr val="00B050"/>
                </a:solidFill>
                <a:effectLst/>
                <a:latin typeface="+mn-lt"/>
                <a:ea typeface="Calibri" panose="020F0502020204030204" pitchFamily="34" charset="0"/>
                <a:cs typeface="Times New Roman" panose="02020603050405020304" pitchFamily="18" charset="0"/>
              </a:rPr>
              <a:t>approvals. </a:t>
            </a:r>
            <a:r>
              <a:rPr lang="en-US" sz="3200" b="0" u="none" kern="1200" dirty="0">
                <a:solidFill>
                  <a:srgbClr val="00B050"/>
                </a:solidFill>
                <a:effectLst/>
                <a:latin typeface="+mn-lt"/>
                <a:ea typeface="Calibri" panose="020F0502020204030204" pitchFamily="34" charset="0"/>
                <a:cs typeface="Times New Roman" panose="02020603050405020304" pitchFamily="18" charset="0"/>
              </a:rPr>
              <a:t>Remember that the history of how the project developed overtime must be recorded for legal reasons. </a:t>
            </a:r>
            <a:endParaRPr lang="en-US" sz="3200" b="1" u="sng" kern="1200" dirty="0">
              <a:solidFill>
                <a:srgbClr val="00B05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7</a:t>
            </a:fld>
            <a:endParaRPr lang="en-US"/>
          </a:p>
        </p:txBody>
      </p:sp>
    </p:spTree>
    <p:extLst>
      <p:ext uri="{BB962C8B-B14F-4D97-AF65-F5344CB8AC3E}">
        <p14:creationId xmlns:p14="http://schemas.microsoft.com/office/powerpoint/2010/main" val="4211356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FF00"/>
                </a:solidFill>
              </a:rPr>
              <a:t>(click 1) The types of documents that are saved include, but are not limited to PSRs, PFRs, revised cost estimates, draft documents, final versions of documents, consultant invoice acceptance, and audit reviews.  (</a:t>
            </a:r>
            <a:r>
              <a:rPr lang="en-US" sz="1200" i="1" dirty="0">
                <a:solidFill>
                  <a:srgbClr val="FFFF00"/>
                </a:solidFill>
              </a:rPr>
              <a:t>Continue list on next slide</a:t>
            </a:r>
            <a:r>
              <a:rPr lang="en-US" sz="1200" dirty="0">
                <a:solidFill>
                  <a:srgbClr val="FFFF00"/>
                </a:solidFill>
              </a:rPr>
              <a:t>)</a:t>
            </a:r>
            <a:endParaRPr lang="en-US" sz="1200"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8</a:t>
            </a:fld>
            <a:endParaRPr lang="en-US"/>
          </a:p>
        </p:txBody>
      </p:sp>
    </p:spTree>
    <p:extLst>
      <p:ext uri="{BB962C8B-B14F-4D97-AF65-F5344CB8AC3E}">
        <p14:creationId xmlns:p14="http://schemas.microsoft.com/office/powerpoint/2010/main" val="1200496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rgbClr val="FFFF00"/>
                </a:solidFill>
              </a:rPr>
              <a:t>(click 1) </a:t>
            </a:r>
            <a:r>
              <a:rPr lang="en-US" sz="3200" kern="1200" dirty="0">
                <a:solidFill>
                  <a:srgbClr val="000000"/>
                </a:solidFill>
                <a:latin typeface="+mn-lt"/>
                <a:ea typeface="+mn-ea"/>
                <a:cs typeface="+mn-cs"/>
              </a:rPr>
              <a:t>Monthly meeting minutes</a:t>
            </a:r>
          </a:p>
          <a:p>
            <a:pPr marL="285750" indent="-285750">
              <a:buFont typeface="Arial" panose="020B0604020202020204" pitchFamily="34" charset="0"/>
              <a:buChar char="•"/>
            </a:pPr>
            <a:r>
              <a:rPr lang="en-US" sz="3200" kern="1200" dirty="0">
                <a:solidFill>
                  <a:srgbClr val="000000"/>
                </a:solidFill>
                <a:latin typeface="+mn-lt"/>
                <a:ea typeface="+mn-ea"/>
                <a:cs typeface="+mn-cs"/>
              </a:rPr>
              <a:t>Project Status Update (PSU) form</a:t>
            </a:r>
          </a:p>
          <a:p>
            <a:pPr marL="285750" indent="-285750">
              <a:buFont typeface="Arial" panose="020B0604020202020204" pitchFamily="34" charset="0"/>
              <a:buChar char="•"/>
            </a:pPr>
            <a:r>
              <a:rPr lang="en-US" sz="3200" kern="1200" dirty="0">
                <a:solidFill>
                  <a:srgbClr val="000000"/>
                </a:solidFill>
                <a:latin typeface="+mn-lt"/>
                <a:ea typeface="+mn-ea"/>
                <a:cs typeface="+mn-cs"/>
              </a:rPr>
              <a:t>Meeting minutes for non-monthly meetings</a:t>
            </a:r>
          </a:p>
          <a:p>
            <a:pPr lvl="2"/>
            <a:r>
              <a:rPr lang="en-US" sz="2400" kern="1200" dirty="0">
                <a:solidFill>
                  <a:srgbClr val="000000"/>
                </a:solidFill>
                <a:latin typeface="+mn-lt"/>
                <a:ea typeface="+mn-ea"/>
                <a:cs typeface="+mn-cs"/>
              </a:rPr>
              <a:t>(i.e. PURP, A3M, constructability, etc.)</a:t>
            </a:r>
          </a:p>
          <a:p>
            <a:pPr marL="285750" indent="-285750">
              <a:buFont typeface="Arial" panose="020B0604020202020204" pitchFamily="34" charset="0"/>
              <a:buChar char="•"/>
            </a:pPr>
            <a:r>
              <a:rPr lang="en-US" sz="3200" kern="1200" dirty="0">
                <a:solidFill>
                  <a:srgbClr val="000000"/>
                </a:solidFill>
                <a:latin typeface="+mn-lt"/>
                <a:ea typeface="+mn-ea"/>
                <a:cs typeface="+mn-cs"/>
              </a:rPr>
              <a:t>Procurement</a:t>
            </a:r>
          </a:p>
          <a:p>
            <a:pPr marL="285750" indent="-285750">
              <a:buFont typeface="Arial" panose="020B0604020202020204" pitchFamily="34" charset="0"/>
              <a:buChar char="•"/>
            </a:pPr>
            <a:r>
              <a:rPr lang="en-US" sz="3200" kern="1200" dirty="0">
                <a:solidFill>
                  <a:srgbClr val="000000"/>
                </a:solidFill>
                <a:latin typeface="+mn-lt"/>
                <a:ea typeface="+mn-ea"/>
                <a:cs typeface="+mn-cs"/>
              </a:rPr>
              <a:t>Schedules (or related changes) &amp; escalation memos</a:t>
            </a:r>
          </a:p>
          <a:p>
            <a:pPr marL="285750" indent="-285750">
              <a:buFont typeface="Arial" panose="020B0604020202020204" pitchFamily="34" charset="0"/>
              <a:buChar char="•"/>
            </a:pPr>
            <a:r>
              <a:rPr lang="en-US" sz="3200" kern="1200" dirty="0">
                <a:solidFill>
                  <a:srgbClr val="000000"/>
                </a:solidFill>
                <a:latin typeface="+mn-lt"/>
                <a:ea typeface="+mn-ea"/>
                <a:cs typeface="+mn-cs"/>
              </a:rPr>
              <a:t>Photos (if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8DAEC444-603B-4F09-9A06-5917518DD901}" type="slidenum">
              <a:rPr lang="en-US" smtClean="0"/>
              <a:t>9</a:t>
            </a:fld>
            <a:endParaRPr lang="en-US"/>
          </a:p>
        </p:txBody>
      </p:sp>
    </p:spTree>
    <p:extLst>
      <p:ext uri="{BB962C8B-B14F-4D97-AF65-F5344CB8AC3E}">
        <p14:creationId xmlns:p14="http://schemas.microsoft.com/office/powerpoint/2010/main" val="13131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839788" y="1828800"/>
            <a:ext cx="5029200" cy="685800"/>
          </a:xfrm>
        </p:spPr>
        <p:txBody>
          <a:bodyPr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14600"/>
            <a:ext cx="5029200" cy="3675063"/>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26188" y="1828800"/>
            <a:ext cx="5029200" cy="685800"/>
          </a:xfrm>
        </p:spPr>
        <p:txBody>
          <a:bodyPr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26188" y="2514600"/>
            <a:ext cx="5029200" cy="3675063"/>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6"/>
          <p:cNvSpPr>
            <a:spLocks noGrp="1"/>
          </p:cNvSpPr>
          <p:nvPr>
            <p:ph type="ftr" sz="quarter" idx="11"/>
          </p:nvPr>
        </p:nvSpPr>
        <p:spPr/>
        <p:txBody>
          <a:bodyPr/>
          <a:lstStyle/>
          <a:p>
            <a:endParaRPr lang="en-US"/>
          </a:p>
        </p:txBody>
      </p:sp>
      <p:sp>
        <p:nvSpPr>
          <p:cNvPr id="7" name="Date Placeholder 7"/>
          <p:cNvSpPr>
            <a:spLocks noGrp="1"/>
          </p:cNvSpPr>
          <p:nvPr>
            <p:ph type="dt" sz="half" idx="10"/>
          </p:nvPr>
        </p:nvSpPr>
        <p:spPr/>
        <p:txBody>
          <a:bodyPr/>
          <a:lstStyle/>
          <a:p>
            <a:fld id="{B0FE2824-C2A0-4931-BB32-60B24BDBB3CC}" type="datetimeFigureOut">
              <a:rPr lang="en-US" smtClean="0"/>
              <a:t>10/30/2025</a:t>
            </a:fld>
            <a:endParaRPr lang="en-US"/>
          </a:p>
        </p:txBody>
      </p:sp>
      <p:sp>
        <p:nvSpPr>
          <p:cNvPr id="9" name="Slide Number Placeholder 8"/>
          <p:cNvSpPr>
            <a:spLocks noGrp="1"/>
          </p:cNvSpPr>
          <p:nvPr>
            <p:ph type="sldNum" sz="quarter" idx="12"/>
          </p:nvPr>
        </p:nvSpPr>
        <p:spPr/>
        <p:txBody>
          <a:bodyPr/>
          <a:lstStyle/>
          <a:p>
            <a:fld id="{B13333A4-2EF1-4B79-B68C-AB20E66B4822}" type="slidenum">
              <a:rPr lang="en-US" smtClean="0"/>
              <a:t>‹#›</a:t>
            </a:fld>
            <a:endParaRPr lang="en-US"/>
          </a:p>
        </p:txBody>
      </p:sp>
    </p:spTree>
    <p:extLst>
      <p:ext uri="{BB962C8B-B14F-4D97-AF65-F5344CB8AC3E}">
        <p14:creationId xmlns:p14="http://schemas.microsoft.com/office/powerpoint/2010/main" val="54449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10/30/2025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10/30/2025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86820" y="4454543"/>
            <a:ext cx="9144000" cy="677863"/>
          </a:xfrm>
        </p:spPr>
        <p:txBody>
          <a:bodyPr/>
          <a:lstStyle/>
          <a:p>
            <a:r>
              <a:rPr lang="en-US" sz="7200"/>
              <a:t>ProjectWise Basics</a:t>
            </a:r>
            <a:endParaRPr lang="en-US" sz="7200" dirty="0"/>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4550" y="1045677"/>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09.24.2025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57190" y="2632803"/>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
        <p:nvSpPr>
          <p:cNvPr id="5" name="Title 8">
            <a:extLst>
              <a:ext uri="{FF2B5EF4-FFF2-40B4-BE49-F238E27FC236}">
                <a16:creationId xmlns:a16="http://schemas.microsoft.com/office/drawing/2014/main" id="{7615C1CC-C43F-2D3E-26DD-EEC3A11DD77A}"/>
              </a:ext>
            </a:extLst>
          </p:cNvPr>
          <p:cNvSpPr txBox="1">
            <a:spLocks/>
          </p:cNvSpPr>
          <p:nvPr/>
        </p:nvSpPr>
        <p:spPr>
          <a:xfrm>
            <a:off x="1857190" y="5134460"/>
            <a:ext cx="9039875"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600" dirty="0">
                <a:solidFill>
                  <a:srgbClr val="13784B"/>
                </a:solidFill>
              </a:rPr>
              <a:t>Understanding Folders &amp; Using PW</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800911" y="2512376"/>
            <a:ext cx="10324289"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3" name="TextBox 2">
            <a:extLst>
              <a:ext uri="{FF2B5EF4-FFF2-40B4-BE49-F238E27FC236}">
                <a16:creationId xmlns:a16="http://schemas.microsoft.com/office/drawing/2014/main" id="{126FD7F0-D90C-2D8A-1051-316B754B1758}"/>
              </a:ext>
            </a:extLst>
          </p:cNvPr>
          <p:cNvSpPr txBox="1"/>
          <p:nvPr/>
        </p:nvSpPr>
        <p:spPr>
          <a:xfrm>
            <a:off x="499110" y="3175316"/>
            <a:ext cx="11692890" cy="2062103"/>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latin typeface="+mj-lt"/>
              </a:rPr>
              <a:t>Coordination with stakeholders or general public</a:t>
            </a:r>
          </a:p>
          <a:p>
            <a:pPr marL="285750" indent="-285750">
              <a:buFont typeface="Arial" panose="020B0604020202020204" pitchFamily="34" charset="0"/>
              <a:buChar char="•"/>
            </a:pPr>
            <a:r>
              <a:rPr lang="en-US" sz="3200" dirty="0">
                <a:solidFill>
                  <a:srgbClr val="000000"/>
                </a:solidFill>
                <a:latin typeface="+mj-lt"/>
              </a:rPr>
              <a:t>Files related to submissions to other offices</a:t>
            </a:r>
          </a:p>
          <a:p>
            <a:pPr algn="ctr"/>
            <a:r>
              <a:rPr lang="en-US" sz="3200" dirty="0">
                <a:solidFill>
                  <a:srgbClr val="000000"/>
                </a:solidFill>
                <a:latin typeface="+mj-lt"/>
              </a:rPr>
              <a:t>	(</a:t>
            </a:r>
            <a:r>
              <a:rPr lang="en-US" sz="3200" i="1" dirty="0">
                <a:solidFill>
                  <a:srgbClr val="000000"/>
                </a:solidFill>
                <a:latin typeface="+mj-lt"/>
              </a:rPr>
              <a:t>note: some submissions may have a designated PW Workflow)</a:t>
            </a:r>
          </a:p>
          <a:p>
            <a:pPr marL="457200" indent="-457200">
              <a:buFont typeface="Arial" panose="020B0604020202020204" pitchFamily="34" charset="0"/>
              <a:buChar char="•"/>
            </a:pPr>
            <a:r>
              <a:rPr lang="en-US" sz="3200" dirty="0">
                <a:solidFill>
                  <a:srgbClr val="000000"/>
                </a:solidFill>
                <a:latin typeface="+mj-lt"/>
              </a:rPr>
              <a:t>Record plan sets</a:t>
            </a:r>
          </a:p>
        </p:txBody>
      </p:sp>
      <p:sp>
        <p:nvSpPr>
          <p:cNvPr id="7" name="Title 1">
            <a:extLst>
              <a:ext uri="{FF2B5EF4-FFF2-40B4-BE49-F238E27FC236}">
                <a16:creationId xmlns:a16="http://schemas.microsoft.com/office/drawing/2014/main" id="{BCCBDF2B-2713-640E-F8F5-E57B26550000}"/>
              </a:ext>
            </a:extLst>
          </p:cNvPr>
          <p:cNvSpPr txBox="1">
            <a:spLocks/>
          </p:cNvSpPr>
          <p:nvPr/>
        </p:nvSpPr>
        <p:spPr>
          <a:xfrm>
            <a:off x="838200" y="948052"/>
            <a:ext cx="10515600" cy="1145224"/>
          </a:xfrm>
          <a:prstGeom prst="rect">
            <a:avLst/>
          </a:prstGeom>
        </p:spPr>
        <p:txBody>
          <a:bodyPr anchor="b">
            <a:no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a:t>What Specific Types of Files or Documents Are OPD PMs Required to Save?</a:t>
            </a:r>
            <a:endParaRPr lang="en-US" sz="4400" dirty="0"/>
          </a:p>
        </p:txBody>
      </p:sp>
    </p:spTree>
    <p:extLst>
      <p:ext uri="{BB962C8B-B14F-4D97-AF65-F5344CB8AC3E}">
        <p14:creationId xmlns:p14="http://schemas.microsoft.com/office/powerpoint/2010/main" val="3891176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nodeType="afterEffect">
                                  <p:stCondLst>
                                    <p:cond delay="12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2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8473" y="964288"/>
            <a:ext cx="10515600" cy="1145224"/>
          </a:xfrm>
        </p:spPr>
        <p:txBody>
          <a:bodyPr>
            <a:noAutofit/>
          </a:bodyPr>
          <a:lstStyle/>
          <a:p>
            <a:pPr algn="ctr"/>
            <a:r>
              <a:rPr lang="en-US" sz="4800" dirty="0"/>
              <a:t>Why Is It Important to Use PW files </a:t>
            </a:r>
            <a:r>
              <a:rPr lang="en-US" sz="4400" dirty="0"/>
              <a:t>Correctly</a:t>
            </a:r>
            <a:r>
              <a:rPr lang="en-US" sz="4800" dirty="0"/>
              <a:t> &amp; Consistently?</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1223821" y="2535236"/>
            <a:ext cx="10324289"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grpSp>
        <p:nvGrpSpPr>
          <p:cNvPr id="12" name="Group 11">
            <a:extLst>
              <a:ext uri="{FF2B5EF4-FFF2-40B4-BE49-F238E27FC236}">
                <a16:creationId xmlns:a16="http://schemas.microsoft.com/office/drawing/2014/main" id="{BEB3664D-61A0-C28A-B222-529A140796F2}"/>
              </a:ext>
            </a:extLst>
          </p:cNvPr>
          <p:cNvGrpSpPr/>
          <p:nvPr/>
        </p:nvGrpSpPr>
        <p:grpSpPr>
          <a:xfrm>
            <a:off x="1396783" y="2905065"/>
            <a:ext cx="2319454" cy="3442393"/>
            <a:chOff x="2040673" y="2971800"/>
            <a:chExt cx="2319454" cy="3442393"/>
          </a:xfrm>
        </p:grpSpPr>
        <p:sp>
          <p:nvSpPr>
            <p:cNvPr id="8" name="Rectangle: Rounded Corners 7">
              <a:extLst>
                <a:ext uri="{FF2B5EF4-FFF2-40B4-BE49-F238E27FC236}">
                  <a16:creationId xmlns:a16="http://schemas.microsoft.com/office/drawing/2014/main" id="{B171E92D-AB7A-76AB-35CC-8A081629F612}"/>
                </a:ext>
              </a:extLst>
            </p:cNvPr>
            <p:cNvSpPr/>
            <p:nvPr/>
          </p:nvSpPr>
          <p:spPr>
            <a:xfrm>
              <a:off x="2362200" y="2971800"/>
              <a:ext cx="1676400" cy="1828800"/>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Boardroom with solid fill">
              <a:extLst>
                <a:ext uri="{FF2B5EF4-FFF2-40B4-BE49-F238E27FC236}">
                  <a16:creationId xmlns:a16="http://schemas.microsoft.com/office/drawing/2014/main" id="{B15A0C82-D337-34F9-D9AB-BFB61FDBD0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38400" y="3124200"/>
              <a:ext cx="1524000" cy="1524000"/>
            </a:xfrm>
            <a:prstGeom prst="rect">
              <a:avLst/>
            </a:prstGeom>
          </p:spPr>
        </p:pic>
        <p:sp>
          <p:nvSpPr>
            <p:cNvPr id="11" name="TextBox 10">
              <a:extLst>
                <a:ext uri="{FF2B5EF4-FFF2-40B4-BE49-F238E27FC236}">
                  <a16:creationId xmlns:a16="http://schemas.microsoft.com/office/drawing/2014/main" id="{6E431318-450F-6BC3-71A8-8BB6F2D8AB2A}"/>
                </a:ext>
              </a:extLst>
            </p:cNvPr>
            <p:cNvSpPr txBox="1"/>
            <p:nvPr/>
          </p:nvSpPr>
          <p:spPr>
            <a:xfrm>
              <a:off x="2040673" y="5029198"/>
              <a:ext cx="2319454" cy="1384995"/>
            </a:xfrm>
            <a:prstGeom prst="rect">
              <a:avLst/>
            </a:prstGeom>
            <a:noFill/>
          </p:spPr>
          <p:txBody>
            <a:bodyPr wrap="square" rtlCol="0">
              <a:spAutoFit/>
            </a:bodyPr>
            <a:lstStyle/>
            <a:p>
              <a:pPr algn="ctr"/>
              <a:r>
                <a:rPr lang="en-US" sz="2800" dirty="0">
                  <a:solidFill>
                    <a:srgbClr val="000000"/>
                  </a:solidFill>
                  <a:latin typeface="+mj-lt"/>
                </a:rPr>
                <a:t>Transition a project to another PM</a:t>
              </a:r>
            </a:p>
          </p:txBody>
        </p:sp>
      </p:grpSp>
      <p:grpSp>
        <p:nvGrpSpPr>
          <p:cNvPr id="13" name="Group 12">
            <a:extLst>
              <a:ext uri="{FF2B5EF4-FFF2-40B4-BE49-F238E27FC236}">
                <a16:creationId xmlns:a16="http://schemas.microsoft.com/office/drawing/2014/main" id="{00C02C63-EFED-0BEE-56F6-CCB2A7E83354}"/>
              </a:ext>
            </a:extLst>
          </p:cNvPr>
          <p:cNvGrpSpPr/>
          <p:nvPr/>
        </p:nvGrpSpPr>
        <p:grpSpPr>
          <a:xfrm>
            <a:off x="5223510" y="2905065"/>
            <a:ext cx="2133600" cy="3011507"/>
            <a:chOff x="2133600" y="2971800"/>
            <a:chExt cx="2133600" cy="3011507"/>
          </a:xfrm>
        </p:grpSpPr>
        <p:sp>
          <p:nvSpPr>
            <p:cNvPr id="14" name="Rectangle: Rounded Corners 13">
              <a:extLst>
                <a:ext uri="{FF2B5EF4-FFF2-40B4-BE49-F238E27FC236}">
                  <a16:creationId xmlns:a16="http://schemas.microsoft.com/office/drawing/2014/main" id="{2E427D4D-1288-0E8A-C6CF-D09B38769EAB}"/>
                </a:ext>
              </a:extLst>
            </p:cNvPr>
            <p:cNvSpPr/>
            <p:nvPr/>
          </p:nvSpPr>
          <p:spPr>
            <a:xfrm>
              <a:off x="2362200" y="2971800"/>
              <a:ext cx="1676400" cy="1828800"/>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ropical scene with solid fill">
              <a:extLst>
                <a:ext uri="{FF2B5EF4-FFF2-40B4-BE49-F238E27FC236}">
                  <a16:creationId xmlns:a16="http://schemas.microsoft.com/office/drawing/2014/main" id="{F8A25F9F-7754-CEA1-A7E3-148C59D42B6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38400" y="3124200"/>
              <a:ext cx="1524000" cy="1524000"/>
            </a:xfrm>
            <a:prstGeom prst="rect">
              <a:avLst/>
            </a:prstGeom>
          </p:spPr>
        </p:pic>
        <p:sp>
          <p:nvSpPr>
            <p:cNvPr id="16" name="TextBox 15">
              <a:extLst>
                <a:ext uri="{FF2B5EF4-FFF2-40B4-BE49-F238E27FC236}">
                  <a16:creationId xmlns:a16="http://schemas.microsoft.com/office/drawing/2014/main" id="{D26D3F9A-EA64-1132-E8AA-20455B3F31AA}"/>
                </a:ext>
              </a:extLst>
            </p:cNvPr>
            <p:cNvSpPr txBox="1"/>
            <p:nvPr/>
          </p:nvSpPr>
          <p:spPr>
            <a:xfrm>
              <a:off x="2133600" y="5029200"/>
              <a:ext cx="2133600" cy="954107"/>
            </a:xfrm>
            <a:prstGeom prst="rect">
              <a:avLst/>
            </a:prstGeom>
            <a:noFill/>
          </p:spPr>
          <p:txBody>
            <a:bodyPr wrap="square" rtlCol="0">
              <a:spAutoFit/>
            </a:bodyPr>
            <a:lstStyle/>
            <a:p>
              <a:pPr algn="ctr"/>
              <a:r>
                <a:rPr lang="en-US" sz="2800" dirty="0">
                  <a:solidFill>
                    <a:srgbClr val="000000"/>
                  </a:solidFill>
                  <a:latin typeface="+mj-lt"/>
                </a:rPr>
                <a:t>Vacation or PTO</a:t>
              </a:r>
            </a:p>
          </p:txBody>
        </p:sp>
      </p:grpSp>
      <p:grpSp>
        <p:nvGrpSpPr>
          <p:cNvPr id="3" name="Group 2">
            <a:extLst>
              <a:ext uri="{FF2B5EF4-FFF2-40B4-BE49-F238E27FC236}">
                <a16:creationId xmlns:a16="http://schemas.microsoft.com/office/drawing/2014/main" id="{C9F743EB-885E-12E2-00DE-97F553A246DB}"/>
              </a:ext>
            </a:extLst>
          </p:cNvPr>
          <p:cNvGrpSpPr/>
          <p:nvPr/>
        </p:nvGrpSpPr>
        <p:grpSpPr>
          <a:xfrm>
            <a:off x="8537033" y="2905065"/>
            <a:ext cx="2712100" cy="3442394"/>
            <a:chOff x="1844350" y="2971800"/>
            <a:chExt cx="2712100" cy="3442394"/>
          </a:xfrm>
        </p:grpSpPr>
        <p:sp>
          <p:nvSpPr>
            <p:cNvPr id="9" name="Rectangle: Rounded Corners 8">
              <a:extLst>
                <a:ext uri="{FF2B5EF4-FFF2-40B4-BE49-F238E27FC236}">
                  <a16:creationId xmlns:a16="http://schemas.microsoft.com/office/drawing/2014/main" id="{CBE1C854-4FDF-F8B7-0063-4029ADC32053}"/>
                </a:ext>
              </a:extLst>
            </p:cNvPr>
            <p:cNvSpPr/>
            <p:nvPr/>
          </p:nvSpPr>
          <p:spPr>
            <a:xfrm>
              <a:off x="2362200" y="2971800"/>
              <a:ext cx="1676400" cy="1828800"/>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Open Folder">
              <a:extLst>
                <a:ext uri="{FF2B5EF4-FFF2-40B4-BE49-F238E27FC236}">
                  <a16:creationId xmlns:a16="http://schemas.microsoft.com/office/drawing/2014/main" id="{19E5961A-0792-5F45-A476-C42A6F9B6B6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14600" y="3157378"/>
              <a:ext cx="1524000" cy="1524000"/>
            </a:xfrm>
            <a:prstGeom prst="rect">
              <a:avLst/>
            </a:prstGeom>
          </p:spPr>
        </p:pic>
        <p:sp>
          <p:nvSpPr>
            <p:cNvPr id="18" name="TextBox 17">
              <a:extLst>
                <a:ext uri="{FF2B5EF4-FFF2-40B4-BE49-F238E27FC236}">
                  <a16:creationId xmlns:a16="http://schemas.microsoft.com/office/drawing/2014/main" id="{CAE13B27-830E-FB73-F05D-9E9AFB662712}"/>
                </a:ext>
              </a:extLst>
            </p:cNvPr>
            <p:cNvSpPr txBox="1"/>
            <p:nvPr/>
          </p:nvSpPr>
          <p:spPr>
            <a:xfrm>
              <a:off x="1844350" y="5029199"/>
              <a:ext cx="2712100" cy="1384995"/>
            </a:xfrm>
            <a:prstGeom prst="rect">
              <a:avLst/>
            </a:prstGeom>
            <a:noFill/>
          </p:spPr>
          <p:txBody>
            <a:bodyPr wrap="square" rtlCol="0">
              <a:spAutoFit/>
            </a:bodyPr>
            <a:lstStyle/>
            <a:p>
              <a:pPr algn="ctr"/>
              <a:r>
                <a:rPr lang="en-US" sz="2800" dirty="0">
                  <a:solidFill>
                    <a:srgbClr val="000000"/>
                  </a:solidFill>
                  <a:latin typeface="+mj-lt"/>
                </a:rPr>
                <a:t>DPM/AOH/OH has access to the files</a:t>
              </a:r>
            </a:p>
          </p:txBody>
        </p:sp>
      </p:grpSp>
    </p:spTree>
    <p:extLst>
      <p:ext uri="{BB962C8B-B14F-4D97-AF65-F5344CB8AC3E}">
        <p14:creationId xmlns:p14="http://schemas.microsoft.com/office/powerpoint/2010/main" val="1051375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43116"/>
            <a:ext cx="10515600" cy="1145224"/>
          </a:xfrm>
        </p:spPr>
        <p:txBody>
          <a:bodyPr>
            <a:noAutofit/>
          </a:bodyPr>
          <a:lstStyle/>
          <a:p>
            <a:pPr algn="ctr"/>
            <a:r>
              <a:rPr lang="en-US" sz="4400" dirty="0"/>
              <a:t>Why Is It Important to Use PW files Correctly &amp; Consistently?</a:t>
            </a:r>
          </a:p>
        </p:txBody>
      </p:sp>
      <p:grpSp>
        <p:nvGrpSpPr>
          <p:cNvPr id="8" name="Group 7">
            <a:extLst>
              <a:ext uri="{FF2B5EF4-FFF2-40B4-BE49-F238E27FC236}">
                <a16:creationId xmlns:a16="http://schemas.microsoft.com/office/drawing/2014/main" id="{6DC72319-EFFE-7836-1546-6AB99E11837A}"/>
              </a:ext>
            </a:extLst>
          </p:cNvPr>
          <p:cNvGrpSpPr/>
          <p:nvPr/>
        </p:nvGrpSpPr>
        <p:grpSpPr>
          <a:xfrm>
            <a:off x="2895600" y="2392490"/>
            <a:ext cx="2133600" cy="3442395"/>
            <a:chOff x="2133600" y="2971800"/>
            <a:chExt cx="2133600" cy="3442395"/>
          </a:xfrm>
        </p:grpSpPr>
        <p:sp>
          <p:nvSpPr>
            <p:cNvPr id="9" name="Rectangle: Rounded Corners 8">
              <a:extLst>
                <a:ext uri="{FF2B5EF4-FFF2-40B4-BE49-F238E27FC236}">
                  <a16:creationId xmlns:a16="http://schemas.microsoft.com/office/drawing/2014/main" id="{F8B5D569-EFF9-5B15-2C2C-FBCB140E83AF}"/>
                </a:ext>
              </a:extLst>
            </p:cNvPr>
            <p:cNvSpPr/>
            <p:nvPr/>
          </p:nvSpPr>
          <p:spPr>
            <a:xfrm>
              <a:off x="2362200" y="2971800"/>
              <a:ext cx="1676400" cy="1828800"/>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Questions with solid fill">
              <a:extLst>
                <a:ext uri="{FF2B5EF4-FFF2-40B4-BE49-F238E27FC236}">
                  <a16:creationId xmlns:a16="http://schemas.microsoft.com/office/drawing/2014/main" id="{EA536030-6395-FD4F-4F22-0F8F71738B3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flipH="1">
              <a:off x="2514600" y="3124200"/>
              <a:ext cx="1371600" cy="1524000"/>
            </a:xfrm>
            <a:prstGeom prst="rect">
              <a:avLst/>
            </a:prstGeom>
          </p:spPr>
        </p:pic>
        <p:sp>
          <p:nvSpPr>
            <p:cNvPr id="11" name="TextBox 10">
              <a:extLst>
                <a:ext uri="{FF2B5EF4-FFF2-40B4-BE49-F238E27FC236}">
                  <a16:creationId xmlns:a16="http://schemas.microsoft.com/office/drawing/2014/main" id="{679A7363-D10F-36A6-8D35-329107321437}"/>
                </a:ext>
              </a:extLst>
            </p:cNvPr>
            <p:cNvSpPr txBox="1"/>
            <p:nvPr/>
          </p:nvSpPr>
          <p:spPr>
            <a:xfrm>
              <a:off x="2133600" y="5029200"/>
              <a:ext cx="2133600" cy="1384995"/>
            </a:xfrm>
            <a:prstGeom prst="rect">
              <a:avLst/>
            </a:prstGeom>
            <a:noFill/>
          </p:spPr>
          <p:txBody>
            <a:bodyPr wrap="square" rtlCol="0">
              <a:spAutoFit/>
            </a:bodyPr>
            <a:lstStyle/>
            <a:p>
              <a:pPr algn="ctr"/>
              <a:r>
                <a:rPr lang="en-US" sz="2800" dirty="0">
                  <a:solidFill>
                    <a:srgbClr val="000000"/>
                  </a:solidFill>
                </a:rPr>
                <a:t>Provide quick answer</a:t>
              </a:r>
            </a:p>
          </p:txBody>
        </p:sp>
      </p:grpSp>
      <p:grpSp>
        <p:nvGrpSpPr>
          <p:cNvPr id="12" name="Group 11">
            <a:extLst>
              <a:ext uri="{FF2B5EF4-FFF2-40B4-BE49-F238E27FC236}">
                <a16:creationId xmlns:a16="http://schemas.microsoft.com/office/drawing/2014/main" id="{487129A3-4DCE-A36C-470E-1F65A11D6485}"/>
              </a:ext>
            </a:extLst>
          </p:cNvPr>
          <p:cNvGrpSpPr/>
          <p:nvPr/>
        </p:nvGrpSpPr>
        <p:grpSpPr>
          <a:xfrm>
            <a:off x="6895289" y="2392490"/>
            <a:ext cx="2133600" cy="3873282"/>
            <a:chOff x="2133600" y="2971800"/>
            <a:chExt cx="2133600" cy="3873282"/>
          </a:xfrm>
        </p:grpSpPr>
        <p:sp>
          <p:nvSpPr>
            <p:cNvPr id="13" name="Rectangle: Rounded Corners 12">
              <a:extLst>
                <a:ext uri="{FF2B5EF4-FFF2-40B4-BE49-F238E27FC236}">
                  <a16:creationId xmlns:a16="http://schemas.microsoft.com/office/drawing/2014/main" id="{BBC923C6-2BB9-7488-F421-8A8915318842}"/>
                </a:ext>
              </a:extLst>
            </p:cNvPr>
            <p:cNvSpPr/>
            <p:nvPr/>
          </p:nvSpPr>
          <p:spPr>
            <a:xfrm>
              <a:off x="2362200" y="2971800"/>
              <a:ext cx="1676400" cy="1828800"/>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onstruction worker male with solid fill">
              <a:extLst>
                <a:ext uri="{FF2B5EF4-FFF2-40B4-BE49-F238E27FC236}">
                  <a16:creationId xmlns:a16="http://schemas.microsoft.com/office/drawing/2014/main" id="{C0138D76-BCFA-E42A-8142-D244B8F5456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38400" y="3124200"/>
              <a:ext cx="1524000" cy="1524000"/>
            </a:xfrm>
            <a:prstGeom prst="rect">
              <a:avLst/>
            </a:prstGeom>
          </p:spPr>
        </p:pic>
        <p:sp>
          <p:nvSpPr>
            <p:cNvPr id="15" name="TextBox 14">
              <a:extLst>
                <a:ext uri="{FF2B5EF4-FFF2-40B4-BE49-F238E27FC236}">
                  <a16:creationId xmlns:a16="http://schemas.microsoft.com/office/drawing/2014/main" id="{EB2887F1-3893-6442-6A58-9227B4B2C786}"/>
                </a:ext>
              </a:extLst>
            </p:cNvPr>
            <p:cNvSpPr txBox="1"/>
            <p:nvPr/>
          </p:nvSpPr>
          <p:spPr>
            <a:xfrm>
              <a:off x="2133600" y="5029200"/>
              <a:ext cx="2133600" cy="1815882"/>
            </a:xfrm>
            <a:prstGeom prst="rect">
              <a:avLst/>
            </a:prstGeom>
            <a:noFill/>
          </p:spPr>
          <p:txBody>
            <a:bodyPr wrap="square" rtlCol="0">
              <a:spAutoFit/>
            </a:bodyPr>
            <a:lstStyle/>
            <a:p>
              <a:pPr algn="ctr"/>
              <a:r>
                <a:rPr lang="en-US" sz="2800" dirty="0">
                  <a:solidFill>
                    <a:srgbClr val="000000"/>
                  </a:solidFill>
                </a:rPr>
                <a:t>Recall history or decisions of the project</a:t>
              </a:r>
            </a:p>
          </p:txBody>
        </p:sp>
      </p:grpSp>
      <p:sp>
        <p:nvSpPr>
          <p:cNvPr id="16" name="TextBox 15">
            <a:extLst>
              <a:ext uri="{FF2B5EF4-FFF2-40B4-BE49-F238E27FC236}">
                <a16:creationId xmlns:a16="http://schemas.microsoft.com/office/drawing/2014/main" id="{B69392E6-0886-EA6D-310A-7E14244887F5}"/>
              </a:ext>
            </a:extLst>
          </p:cNvPr>
          <p:cNvSpPr txBox="1"/>
          <p:nvPr/>
        </p:nvSpPr>
        <p:spPr>
          <a:xfrm>
            <a:off x="8227978" y="2464566"/>
            <a:ext cx="685800" cy="707886"/>
          </a:xfrm>
          <a:prstGeom prst="rect">
            <a:avLst/>
          </a:prstGeom>
          <a:noFill/>
        </p:spPr>
        <p:txBody>
          <a:bodyPr wrap="square" rtlCol="0">
            <a:spAutoFit/>
          </a:bodyPr>
          <a:lstStyle/>
          <a:p>
            <a:r>
              <a:rPr lang="en-US" sz="4000" b="1" dirty="0">
                <a:latin typeface="Adobe Myungjo Std M" panose="02020600000000000000" pitchFamily="18" charset="-128"/>
                <a:ea typeface="Adobe Myungjo Std M" panose="02020600000000000000" pitchFamily="18" charset="-128"/>
              </a:rPr>
              <a:t>?</a:t>
            </a:r>
          </a:p>
        </p:txBody>
      </p:sp>
    </p:spTree>
    <p:extLst>
      <p:ext uri="{BB962C8B-B14F-4D97-AF65-F5344CB8AC3E}">
        <p14:creationId xmlns:p14="http://schemas.microsoft.com/office/powerpoint/2010/main" val="1918230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762E65A7-5B9D-E838-D2AB-555AD3F40DB8}"/>
              </a:ext>
            </a:extLst>
          </p:cNvPr>
          <p:cNvPicPr>
            <a:picLocks noChangeAspect="1"/>
          </p:cNvPicPr>
          <p:nvPr/>
        </p:nvPicPr>
        <p:blipFill>
          <a:blip r:embed="rId3"/>
          <a:stretch>
            <a:fillRect/>
          </a:stretch>
        </p:blipFill>
        <p:spPr>
          <a:xfrm>
            <a:off x="383780" y="742949"/>
            <a:ext cx="2618729" cy="5856293"/>
          </a:xfrm>
          <a:prstGeom prst="rect">
            <a:avLst/>
          </a:prstGeom>
          <a:ln w="76200">
            <a:solidFill>
              <a:srgbClr val="13784B"/>
            </a:solidFill>
          </a:ln>
        </p:spPr>
      </p:pic>
      <p:sp>
        <p:nvSpPr>
          <p:cNvPr id="16" name="Rectangle 15">
            <a:extLst>
              <a:ext uri="{FF2B5EF4-FFF2-40B4-BE49-F238E27FC236}">
                <a16:creationId xmlns:a16="http://schemas.microsoft.com/office/drawing/2014/main" id="{86FF1AA4-C4AD-1099-9A15-D6EAC16E9AF3}"/>
              </a:ext>
            </a:extLst>
          </p:cNvPr>
          <p:cNvSpPr/>
          <p:nvPr/>
        </p:nvSpPr>
        <p:spPr>
          <a:xfrm>
            <a:off x="943810" y="2256817"/>
            <a:ext cx="1143000" cy="15240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17" name="Rectangle 16">
            <a:extLst>
              <a:ext uri="{FF2B5EF4-FFF2-40B4-BE49-F238E27FC236}">
                <a16:creationId xmlns:a16="http://schemas.microsoft.com/office/drawing/2014/main" id="{266D29C6-107A-2F78-A2FE-63C9E4ED3862}"/>
              </a:ext>
            </a:extLst>
          </p:cNvPr>
          <p:cNvSpPr/>
          <p:nvPr/>
        </p:nvSpPr>
        <p:spPr>
          <a:xfrm>
            <a:off x="639353" y="3671095"/>
            <a:ext cx="1447457" cy="1233791"/>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18" name="Rectangle 17">
            <a:extLst>
              <a:ext uri="{FF2B5EF4-FFF2-40B4-BE49-F238E27FC236}">
                <a16:creationId xmlns:a16="http://schemas.microsoft.com/office/drawing/2014/main" id="{807F8AB1-9921-BD08-A1F6-444E1963ECB6}"/>
              </a:ext>
            </a:extLst>
          </p:cNvPr>
          <p:cNvSpPr/>
          <p:nvPr/>
        </p:nvSpPr>
        <p:spPr>
          <a:xfrm>
            <a:off x="494785" y="6249046"/>
            <a:ext cx="1447456" cy="166993"/>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19" name="TextBox 18">
            <a:extLst>
              <a:ext uri="{FF2B5EF4-FFF2-40B4-BE49-F238E27FC236}">
                <a16:creationId xmlns:a16="http://schemas.microsoft.com/office/drawing/2014/main" id="{97B3D562-5DA7-C070-264B-8E187D322299}"/>
              </a:ext>
            </a:extLst>
          </p:cNvPr>
          <p:cNvSpPr txBox="1"/>
          <p:nvPr/>
        </p:nvSpPr>
        <p:spPr>
          <a:xfrm>
            <a:off x="4053954" y="204340"/>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
        <p:nvSpPr>
          <p:cNvPr id="20" name="TextBox 19">
            <a:extLst>
              <a:ext uri="{FF2B5EF4-FFF2-40B4-BE49-F238E27FC236}">
                <a16:creationId xmlns:a16="http://schemas.microsoft.com/office/drawing/2014/main" id="{AE4BE406-FB88-5666-F900-08EAF3C8321B}"/>
              </a:ext>
            </a:extLst>
          </p:cNvPr>
          <p:cNvSpPr txBox="1"/>
          <p:nvPr/>
        </p:nvSpPr>
        <p:spPr>
          <a:xfrm>
            <a:off x="4108695" y="4392139"/>
            <a:ext cx="2896287"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Under </a:t>
            </a:r>
            <a:r>
              <a:rPr lang="en-US" sz="2400" b="1" dirty="0">
                <a:solidFill>
                  <a:srgbClr val="000000"/>
                </a:solidFill>
                <a:latin typeface="+mj-lt"/>
              </a:rPr>
              <a:t>PTIP </a:t>
            </a:r>
            <a:r>
              <a:rPr lang="en-US" sz="2400" dirty="0">
                <a:solidFill>
                  <a:srgbClr val="000000"/>
                </a:solidFill>
                <a:latin typeface="+mj-lt"/>
              </a:rPr>
              <a:t>Folder, create folders for working procurement files. </a:t>
            </a:r>
          </a:p>
        </p:txBody>
      </p:sp>
      <p:sp>
        <p:nvSpPr>
          <p:cNvPr id="21" name="TextBox 20">
            <a:extLst>
              <a:ext uri="{FF2B5EF4-FFF2-40B4-BE49-F238E27FC236}">
                <a16:creationId xmlns:a16="http://schemas.microsoft.com/office/drawing/2014/main" id="{D5EC491D-ED3F-6E21-94C7-CB965E620CE1}"/>
              </a:ext>
            </a:extLst>
          </p:cNvPr>
          <p:cNvSpPr txBox="1"/>
          <p:nvPr/>
        </p:nvSpPr>
        <p:spPr>
          <a:xfrm>
            <a:off x="8056428" y="1598432"/>
            <a:ext cx="2896287"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Under </a:t>
            </a:r>
            <a:r>
              <a:rPr lang="en-US" sz="2400" b="1" dirty="0">
                <a:solidFill>
                  <a:srgbClr val="000000"/>
                </a:solidFill>
                <a:latin typeface="+mj-lt"/>
              </a:rPr>
              <a:t>Program Delivery </a:t>
            </a:r>
            <a:r>
              <a:rPr lang="en-US" sz="2400" dirty="0">
                <a:solidFill>
                  <a:srgbClr val="000000"/>
                </a:solidFill>
                <a:latin typeface="+mj-lt"/>
              </a:rPr>
              <a:t>Folder, most of the project files documenting history and decisions are kept here. </a:t>
            </a:r>
          </a:p>
        </p:txBody>
      </p:sp>
      <p:sp>
        <p:nvSpPr>
          <p:cNvPr id="22" name="TextBox 21">
            <a:extLst>
              <a:ext uri="{FF2B5EF4-FFF2-40B4-BE49-F238E27FC236}">
                <a16:creationId xmlns:a16="http://schemas.microsoft.com/office/drawing/2014/main" id="{229D12DB-124B-5EF3-3854-77EA40F34F05}"/>
              </a:ext>
            </a:extLst>
          </p:cNvPr>
          <p:cNvSpPr txBox="1"/>
          <p:nvPr/>
        </p:nvSpPr>
        <p:spPr>
          <a:xfrm>
            <a:off x="8056428" y="4392139"/>
            <a:ext cx="2896287"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Under </a:t>
            </a:r>
            <a:r>
              <a:rPr lang="en-US" sz="2400" b="1" dirty="0">
                <a:solidFill>
                  <a:srgbClr val="000000"/>
                </a:solidFill>
                <a:latin typeface="+mj-lt"/>
              </a:rPr>
              <a:t>Record Plan Sets </a:t>
            </a:r>
            <a:r>
              <a:rPr lang="en-US" sz="2400" dirty="0">
                <a:solidFill>
                  <a:srgbClr val="000000"/>
                </a:solidFill>
                <a:latin typeface="+mj-lt"/>
              </a:rPr>
              <a:t>Folder, a historical reference of plan development are kept here.</a:t>
            </a:r>
          </a:p>
        </p:txBody>
      </p:sp>
      <p:sp>
        <p:nvSpPr>
          <p:cNvPr id="5" name="Rectangle 4">
            <a:extLst>
              <a:ext uri="{FF2B5EF4-FFF2-40B4-BE49-F238E27FC236}">
                <a16:creationId xmlns:a16="http://schemas.microsoft.com/office/drawing/2014/main" id="{1DDC8A23-9E3D-BEC1-0D15-835412BCFEAF}"/>
              </a:ext>
            </a:extLst>
          </p:cNvPr>
          <p:cNvSpPr/>
          <p:nvPr/>
        </p:nvSpPr>
        <p:spPr>
          <a:xfrm>
            <a:off x="639353" y="918739"/>
            <a:ext cx="838200" cy="1524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6" name="TextBox 5">
            <a:extLst>
              <a:ext uri="{FF2B5EF4-FFF2-40B4-BE49-F238E27FC236}">
                <a16:creationId xmlns:a16="http://schemas.microsoft.com/office/drawing/2014/main" id="{4EB9FF20-3CC9-5776-DDC9-2CAB53EF2B47}"/>
              </a:ext>
            </a:extLst>
          </p:cNvPr>
          <p:cNvSpPr txBox="1"/>
          <p:nvPr/>
        </p:nvSpPr>
        <p:spPr>
          <a:xfrm>
            <a:off x="4053954" y="1598432"/>
            <a:ext cx="2896287"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Under </a:t>
            </a:r>
            <a:r>
              <a:rPr lang="en-US" sz="2400" b="1" dirty="0">
                <a:solidFill>
                  <a:srgbClr val="000000"/>
                </a:solidFill>
                <a:latin typeface="+mj-lt"/>
              </a:rPr>
              <a:t>Contract </a:t>
            </a:r>
            <a:r>
              <a:rPr lang="en-US" sz="2400" dirty="0">
                <a:solidFill>
                  <a:srgbClr val="000000"/>
                </a:solidFill>
                <a:latin typeface="+mj-lt"/>
              </a:rPr>
              <a:t>Folder, create folders for executed contract &amp; invoice related items</a:t>
            </a:r>
          </a:p>
        </p:txBody>
      </p:sp>
    </p:spTree>
    <p:extLst>
      <p:ext uri="{BB962C8B-B14F-4D97-AF65-F5344CB8AC3E}">
        <p14:creationId xmlns:p14="http://schemas.microsoft.com/office/powerpoint/2010/main" val="3387061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circle(in)">
                                      <p:cBhvr>
                                        <p:cTn id="14" dur="2000"/>
                                        <p:tgtEl>
                                          <p:spTgt spid="16"/>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circle(in)">
                                      <p:cBhvr>
                                        <p:cTn id="21" dur="2000"/>
                                        <p:tgtEl>
                                          <p:spTgt spid="17"/>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circle(in)">
                                      <p:cBhvr>
                                        <p:cTn id="28" dur="2000"/>
                                        <p:tgtEl>
                                          <p:spTgt spid="18"/>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p:bldP spid="21" grpId="0"/>
      <p:bldP spid="22" grpId="0"/>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D461E-26D8-ED58-A9A9-F822F105ACF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8C8DA37-E5FE-2086-C007-D16984474719}"/>
              </a:ext>
            </a:extLst>
          </p:cNvPr>
          <p:cNvSpPr txBox="1"/>
          <p:nvPr/>
        </p:nvSpPr>
        <p:spPr>
          <a:xfrm>
            <a:off x="5342114" y="3079156"/>
            <a:ext cx="6067405"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Invoices – </a:t>
            </a:r>
            <a:r>
              <a:rPr lang="en-US" sz="2400" dirty="0">
                <a:solidFill>
                  <a:srgbClr val="000000"/>
                </a:solidFill>
                <a:latin typeface="+mj-lt"/>
              </a:rPr>
              <a:t>monthly invoices, requests for local reimbursements</a:t>
            </a:r>
          </a:p>
        </p:txBody>
      </p:sp>
      <p:sp>
        <p:nvSpPr>
          <p:cNvPr id="5" name="TextBox 4">
            <a:extLst>
              <a:ext uri="{FF2B5EF4-FFF2-40B4-BE49-F238E27FC236}">
                <a16:creationId xmlns:a16="http://schemas.microsoft.com/office/drawing/2014/main" id="{E51AF19B-B444-03EC-37B7-BA464C305BFF}"/>
              </a:ext>
            </a:extLst>
          </p:cNvPr>
          <p:cNvSpPr txBox="1"/>
          <p:nvPr/>
        </p:nvSpPr>
        <p:spPr>
          <a:xfrm>
            <a:off x="5342114" y="1772387"/>
            <a:ext cx="6255819"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Invoice Review </a:t>
            </a:r>
            <a:r>
              <a:rPr lang="en-US" sz="2400" dirty="0">
                <a:solidFill>
                  <a:srgbClr val="000000"/>
                </a:solidFill>
                <a:latin typeface="+mj-lt"/>
              </a:rPr>
              <a:t>–monthly review of invoices and biannual invoice audits</a:t>
            </a:r>
          </a:p>
        </p:txBody>
      </p:sp>
      <p:sp>
        <p:nvSpPr>
          <p:cNvPr id="7" name="TextBox 6">
            <a:extLst>
              <a:ext uri="{FF2B5EF4-FFF2-40B4-BE49-F238E27FC236}">
                <a16:creationId xmlns:a16="http://schemas.microsoft.com/office/drawing/2014/main" id="{EC161237-CF0E-0D84-80BC-EA4A925E971B}"/>
              </a:ext>
            </a:extLst>
          </p:cNvPr>
          <p:cNvSpPr txBox="1"/>
          <p:nvPr/>
        </p:nvSpPr>
        <p:spPr>
          <a:xfrm>
            <a:off x="5308659" y="5692694"/>
            <a:ext cx="6067404"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Working Documents </a:t>
            </a:r>
            <a:r>
              <a:rPr lang="en-US" sz="2400" dirty="0">
                <a:solidFill>
                  <a:srgbClr val="000000"/>
                </a:solidFill>
                <a:latin typeface="+mj-lt"/>
              </a:rPr>
              <a:t>–documents occurring after the scoping process  - ready for RTS</a:t>
            </a:r>
          </a:p>
        </p:txBody>
      </p:sp>
      <p:pic>
        <p:nvPicPr>
          <p:cNvPr id="14" name="Picture 13">
            <a:extLst>
              <a:ext uri="{FF2B5EF4-FFF2-40B4-BE49-F238E27FC236}">
                <a16:creationId xmlns:a16="http://schemas.microsoft.com/office/drawing/2014/main" id="{13B4AD2A-2335-CD79-8279-C08EE878DFEB}"/>
              </a:ext>
            </a:extLst>
          </p:cNvPr>
          <p:cNvPicPr>
            <a:picLocks noChangeAspect="1"/>
          </p:cNvPicPr>
          <p:nvPr/>
        </p:nvPicPr>
        <p:blipFill>
          <a:blip r:embed="rId3"/>
          <a:stretch>
            <a:fillRect/>
          </a:stretch>
        </p:blipFill>
        <p:spPr>
          <a:xfrm>
            <a:off x="594067" y="2090497"/>
            <a:ext cx="4206533" cy="2506020"/>
          </a:xfrm>
          <a:prstGeom prst="rect">
            <a:avLst/>
          </a:prstGeom>
          <a:ln w="76200">
            <a:solidFill>
              <a:srgbClr val="13784B"/>
            </a:solidFill>
          </a:ln>
        </p:spPr>
      </p:pic>
      <p:sp>
        <p:nvSpPr>
          <p:cNvPr id="15" name="TextBox 14">
            <a:extLst>
              <a:ext uri="{FF2B5EF4-FFF2-40B4-BE49-F238E27FC236}">
                <a16:creationId xmlns:a16="http://schemas.microsoft.com/office/drawing/2014/main" id="{396F6430-6B7F-328F-3796-33E96A975F31}"/>
              </a:ext>
            </a:extLst>
          </p:cNvPr>
          <p:cNvSpPr txBox="1"/>
          <p:nvPr/>
        </p:nvSpPr>
        <p:spPr>
          <a:xfrm>
            <a:off x="5308659" y="4385925"/>
            <a:ext cx="6289273"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Task Orders – </a:t>
            </a:r>
            <a:r>
              <a:rPr lang="en-US" sz="2400" dirty="0">
                <a:solidFill>
                  <a:srgbClr val="000000"/>
                </a:solidFill>
                <a:latin typeface="+mj-lt"/>
              </a:rPr>
              <a:t>any executed document  related to a consultant contract</a:t>
            </a:r>
          </a:p>
        </p:txBody>
      </p:sp>
      <p:sp>
        <p:nvSpPr>
          <p:cNvPr id="16" name="Rectangle 15">
            <a:extLst>
              <a:ext uri="{FF2B5EF4-FFF2-40B4-BE49-F238E27FC236}">
                <a16:creationId xmlns:a16="http://schemas.microsoft.com/office/drawing/2014/main" id="{94A6566C-9057-BB8C-86E9-66942CEE7E52}"/>
              </a:ext>
            </a:extLst>
          </p:cNvPr>
          <p:cNvSpPr/>
          <p:nvPr/>
        </p:nvSpPr>
        <p:spPr>
          <a:xfrm>
            <a:off x="914400" y="2617979"/>
            <a:ext cx="3733800" cy="1913016"/>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17" name="Callout: Up Arrow 16">
            <a:extLst>
              <a:ext uri="{FF2B5EF4-FFF2-40B4-BE49-F238E27FC236}">
                <a16:creationId xmlns:a16="http://schemas.microsoft.com/office/drawing/2014/main" id="{17115785-74EE-C152-33B7-95316882665F}"/>
              </a:ext>
            </a:extLst>
          </p:cNvPr>
          <p:cNvSpPr/>
          <p:nvPr/>
        </p:nvSpPr>
        <p:spPr>
          <a:xfrm>
            <a:off x="990600" y="4555304"/>
            <a:ext cx="3581400" cy="1137390"/>
          </a:xfrm>
          <a:prstGeom prst="up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set up by PM as needed</a:t>
            </a:r>
          </a:p>
        </p:txBody>
      </p:sp>
      <p:sp>
        <p:nvSpPr>
          <p:cNvPr id="8" name="TextBox 7">
            <a:extLst>
              <a:ext uri="{FF2B5EF4-FFF2-40B4-BE49-F238E27FC236}">
                <a16:creationId xmlns:a16="http://schemas.microsoft.com/office/drawing/2014/main" id="{EB80CCB6-5CB3-935A-D951-353D30416DC4}"/>
              </a:ext>
            </a:extLst>
          </p:cNvPr>
          <p:cNvSpPr txBox="1"/>
          <p:nvPr/>
        </p:nvSpPr>
        <p:spPr>
          <a:xfrm>
            <a:off x="4745778" y="177046"/>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33498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500"/>
                                  </p:stCondLst>
                                  <p:childTnLst>
                                    <p:set>
                                      <p:cBhvr>
                                        <p:cTn id="6" dur="1" fill="hold">
                                          <p:stCondLst>
                                            <p:cond delay="1499"/>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ircle(in)">
                                      <p:cBhvr>
                                        <p:cTn id="11" dur="20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5BCD6-657E-A525-282A-C304DC409F7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F988F6E7-051D-DFCE-3B48-F4EBE2305BAD}"/>
              </a:ext>
            </a:extLst>
          </p:cNvPr>
          <p:cNvSpPr txBox="1"/>
          <p:nvPr/>
        </p:nvSpPr>
        <p:spPr>
          <a:xfrm>
            <a:off x="6248400" y="2895600"/>
            <a:ext cx="4880654"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(Phase XXX) TO </a:t>
            </a:r>
            <a:r>
              <a:rPr lang="en-US" sz="2400" dirty="0">
                <a:solidFill>
                  <a:srgbClr val="000000"/>
                </a:solidFill>
                <a:latin typeface="+mj-lt"/>
              </a:rPr>
              <a:t>or</a:t>
            </a:r>
            <a:r>
              <a:rPr lang="en-US" sz="2400" b="1" dirty="0">
                <a:solidFill>
                  <a:srgbClr val="000000"/>
                </a:solidFill>
                <a:latin typeface="+mj-lt"/>
              </a:rPr>
              <a:t> Scoping TO </a:t>
            </a:r>
            <a:r>
              <a:rPr lang="en-US" sz="2400" dirty="0">
                <a:solidFill>
                  <a:srgbClr val="000000"/>
                </a:solidFill>
                <a:latin typeface="+mj-lt"/>
              </a:rPr>
              <a:t>– draft documents (not ready for RTS)</a:t>
            </a:r>
          </a:p>
        </p:txBody>
      </p:sp>
      <p:pic>
        <p:nvPicPr>
          <p:cNvPr id="9" name="Picture 8">
            <a:extLst>
              <a:ext uri="{FF2B5EF4-FFF2-40B4-BE49-F238E27FC236}">
                <a16:creationId xmlns:a16="http://schemas.microsoft.com/office/drawing/2014/main" id="{15753350-23FF-A038-0951-D85E9BBDE4B7}"/>
              </a:ext>
            </a:extLst>
          </p:cNvPr>
          <p:cNvPicPr>
            <a:picLocks noChangeAspect="1"/>
          </p:cNvPicPr>
          <p:nvPr/>
        </p:nvPicPr>
        <p:blipFill>
          <a:blip r:embed="rId3"/>
          <a:stretch>
            <a:fillRect/>
          </a:stretch>
        </p:blipFill>
        <p:spPr>
          <a:xfrm>
            <a:off x="506685" y="2895600"/>
            <a:ext cx="4880653" cy="1591844"/>
          </a:xfrm>
          <a:prstGeom prst="rect">
            <a:avLst/>
          </a:prstGeom>
          <a:ln w="76200">
            <a:solidFill>
              <a:srgbClr val="13784B"/>
            </a:solidFill>
          </a:ln>
        </p:spPr>
      </p:pic>
      <p:sp>
        <p:nvSpPr>
          <p:cNvPr id="10" name="Rectangle 9">
            <a:extLst>
              <a:ext uri="{FF2B5EF4-FFF2-40B4-BE49-F238E27FC236}">
                <a16:creationId xmlns:a16="http://schemas.microsoft.com/office/drawing/2014/main" id="{B238F8A2-2672-D964-953D-181C75149DE3}"/>
              </a:ext>
            </a:extLst>
          </p:cNvPr>
          <p:cNvSpPr/>
          <p:nvPr/>
        </p:nvSpPr>
        <p:spPr>
          <a:xfrm>
            <a:off x="1062946" y="3616496"/>
            <a:ext cx="4252469" cy="870948"/>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rgbClr val="000000"/>
              </a:solidFill>
              <a:latin typeface="+mj-lt"/>
            </a:endParaRPr>
          </a:p>
        </p:txBody>
      </p:sp>
      <p:sp>
        <p:nvSpPr>
          <p:cNvPr id="11" name="Callout: Up Arrow 10">
            <a:extLst>
              <a:ext uri="{FF2B5EF4-FFF2-40B4-BE49-F238E27FC236}">
                <a16:creationId xmlns:a16="http://schemas.microsoft.com/office/drawing/2014/main" id="{7445DBC4-83A4-7C89-7A13-E0E10F54EA58}"/>
              </a:ext>
            </a:extLst>
          </p:cNvPr>
          <p:cNvSpPr/>
          <p:nvPr/>
        </p:nvSpPr>
        <p:spPr>
          <a:xfrm>
            <a:off x="1369892" y="4487444"/>
            <a:ext cx="3638576" cy="1137390"/>
          </a:xfrm>
          <a:prstGeom prst="up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set up by PM as needed</a:t>
            </a:r>
          </a:p>
        </p:txBody>
      </p:sp>
      <p:sp>
        <p:nvSpPr>
          <p:cNvPr id="4" name="TextBox 3">
            <a:extLst>
              <a:ext uri="{FF2B5EF4-FFF2-40B4-BE49-F238E27FC236}">
                <a16:creationId xmlns:a16="http://schemas.microsoft.com/office/drawing/2014/main" id="{0239877A-18BC-8FB7-8E95-14133DF8E6FB}"/>
              </a:ext>
            </a:extLst>
          </p:cNvPr>
          <p:cNvSpPr txBox="1"/>
          <p:nvPr/>
        </p:nvSpPr>
        <p:spPr>
          <a:xfrm>
            <a:off x="5092144" y="227200"/>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85764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AE4BE406-FB88-5666-F900-08EAF3C8321B}"/>
              </a:ext>
            </a:extLst>
          </p:cNvPr>
          <p:cNvSpPr txBox="1"/>
          <p:nvPr/>
        </p:nvSpPr>
        <p:spPr>
          <a:xfrm>
            <a:off x="4979324" y="1595887"/>
            <a:ext cx="2896287" cy="1938992"/>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AOH-</a:t>
            </a:r>
            <a:r>
              <a:rPr lang="en-US" sz="2400" dirty="0">
                <a:solidFill>
                  <a:srgbClr val="000000"/>
                </a:solidFill>
                <a:latin typeface="+mj-lt"/>
              </a:rPr>
              <a:t> This is for OPD mgmt. - PSUs and escalation memos not related to schedule </a:t>
            </a:r>
          </a:p>
        </p:txBody>
      </p:sp>
      <p:sp>
        <p:nvSpPr>
          <p:cNvPr id="21" name="TextBox 20">
            <a:extLst>
              <a:ext uri="{FF2B5EF4-FFF2-40B4-BE49-F238E27FC236}">
                <a16:creationId xmlns:a16="http://schemas.microsoft.com/office/drawing/2014/main" id="{D5EC491D-ED3F-6E21-94C7-CB965E620CE1}"/>
              </a:ext>
            </a:extLst>
          </p:cNvPr>
          <p:cNvSpPr txBox="1"/>
          <p:nvPr/>
        </p:nvSpPr>
        <p:spPr>
          <a:xfrm>
            <a:off x="5017424" y="3846195"/>
            <a:ext cx="2896287"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Budget</a:t>
            </a:r>
            <a:r>
              <a:rPr lang="en-US" sz="2400" dirty="0">
                <a:solidFill>
                  <a:srgbClr val="000000"/>
                </a:solidFill>
                <a:latin typeface="+mj-lt"/>
              </a:rPr>
              <a:t> –information related to the budget</a:t>
            </a:r>
          </a:p>
        </p:txBody>
      </p:sp>
      <p:sp>
        <p:nvSpPr>
          <p:cNvPr id="22" name="TextBox 21">
            <a:extLst>
              <a:ext uri="{FF2B5EF4-FFF2-40B4-BE49-F238E27FC236}">
                <a16:creationId xmlns:a16="http://schemas.microsoft.com/office/drawing/2014/main" id="{229D12DB-124B-5EF3-3854-77EA40F34F05}"/>
              </a:ext>
            </a:extLst>
          </p:cNvPr>
          <p:cNvSpPr txBox="1"/>
          <p:nvPr/>
        </p:nvSpPr>
        <p:spPr>
          <a:xfrm>
            <a:off x="5017424" y="5511581"/>
            <a:ext cx="2896287"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Correspondence</a:t>
            </a:r>
            <a:r>
              <a:rPr lang="en-US" sz="2400" dirty="0">
                <a:solidFill>
                  <a:srgbClr val="000000"/>
                </a:solidFill>
                <a:latin typeface="+mj-lt"/>
              </a:rPr>
              <a:t> –all forms of correspondence</a:t>
            </a:r>
          </a:p>
        </p:txBody>
      </p:sp>
      <p:pic>
        <p:nvPicPr>
          <p:cNvPr id="3" name="Picture 2">
            <a:extLst>
              <a:ext uri="{FF2B5EF4-FFF2-40B4-BE49-F238E27FC236}">
                <a16:creationId xmlns:a16="http://schemas.microsoft.com/office/drawing/2014/main" id="{E2BFF439-2DC4-4D16-11E5-B9882F53DC43}"/>
              </a:ext>
            </a:extLst>
          </p:cNvPr>
          <p:cNvPicPr>
            <a:picLocks noChangeAspect="1"/>
          </p:cNvPicPr>
          <p:nvPr/>
        </p:nvPicPr>
        <p:blipFill>
          <a:blip r:embed="rId3"/>
          <a:stretch>
            <a:fillRect/>
          </a:stretch>
        </p:blipFill>
        <p:spPr>
          <a:xfrm>
            <a:off x="437229" y="2242196"/>
            <a:ext cx="3704236" cy="2862364"/>
          </a:xfrm>
          <a:prstGeom prst="rect">
            <a:avLst/>
          </a:prstGeom>
          <a:ln w="76200">
            <a:solidFill>
              <a:srgbClr val="13784B"/>
            </a:solidFill>
          </a:ln>
        </p:spPr>
      </p:pic>
      <p:sp>
        <p:nvSpPr>
          <p:cNvPr id="4" name="TextBox 3">
            <a:extLst>
              <a:ext uri="{FF2B5EF4-FFF2-40B4-BE49-F238E27FC236}">
                <a16:creationId xmlns:a16="http://schemas.microsoft.com/office/drawing/2014/main" id="{B2C81EDE-786E-C633-463A-77246006561F}"/>
              </a:ext>
            </a:extLst>
          </p:cNvPr>
          <p:cNvSpPr txBox="1"/>
          <p:nvPr/>
        </p:nvSpPr>
        <p:spPr>
          <a:xfrm>
            <a:off x="8614007" y="1595887"/>
            <a:ext cx="2896287"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Photos </a:t>
            </a:r>
            <a:r>
              <a:rPr lang="en-US" sz="2400" dirty="0">
                <a:solidFill>
                  <a:srgbClr val="000000"/>
                </a:solidFill>
                <a:latin typeface="+mj-lt"/>
              </a:rPr>
              <a:t>– if available</a:t>
            </a:r>
          </a:p>
        </p:txBody>
      </p:sp>
      <p:sp>
        <p:nvSpPr>
          <p:cNvPr id="5" name="TextBox 4">
            <a:extLst>
              <a:ext uri="{FF2B5EF4-FFF2-40B4-BE49-F238E27FC236}">
                <a16:creationId xmlns:a16="http://schemas.microsoft.com/office/drawing/2014/main" id="{8BBA41DF-FE28-FE1D-8A5E-66369293D8F6}"/>
              </a:ext>
            </a:extLst>
          </p:cNvPr>
          <p:cNvSpPr txBox="1"/>
          <p:nvPr/>
        </p:nvSpPr>
        <p:spPr>
          <a:xfrm>
            <a:off x="8595761" y="3846195"/>
            <a:ext cx="2896287" cy="1569660"/>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PM Diary </a:t>
            </a:r>
            <a:r>
              <a:rPr lang="en-US" sz="2400" dirty="0">
                <a:solidFill>
                  <a:srgbClr val="000000"/>
                </a:solidFill>
                <a:latin typeface="+mj-lt"/>
              </a:rPr>
              <a:t>–documents that the PM is working with</a:t>
            </a:r>
          </a:p>
        </p:txBody>
      </p:sp>
      <p:sp>
        <p:nvSpPr>
          <p:cNvPr id="8" name="Rectangle 7">
            <a:extLst>
              <a:ext uri="{FF2B5EF4-FFF2-40B4-BE49-F238E27FC236}">
                <a16:creationId xmlns:a16="http://schemas.microsoft.com/office/drawing/2014/main" id="{B2D91C4D-559B-7C16-33C1-D865B4F73AF1}"/>
              </a:ext>
            </a:extLst>
          </p:cNvPr>
          <p:cNvSpPr/>
          <p:nvPr/>
        </p:nvSpPr>
        <p:spPr>
          <a:xfrm>
            <a:off x="699952" y="2674620"/>
            <a:ext cx="3178790" cy="234315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9" name="Callout: Up Arrow 8">
            <a:extLst>
              <a:ext uri="{FF2B5EF4-FFF2-40B4-BE49-F238E27FC236}">
                <a16:creationId xmlns:a16="http://schemas.microsoft.com/office/drawing/2014/main" id="{357EF84B-AF7C-AC16-0227-57B1E91C83F0}"/>
              </a:ext>
            </a:extLst>
          </p:cNvPr>
          <p:cNvSpPr/>
          <p:nvPr/>
        </p:nvSpPr>
        <p:spPr>
          <a:xfrm>
            <a:off x="552919" y="5053846"/>
            <a:ext cx="3325823" cy="792696"/>
          </a:xfrm>
          <a:prstGeom prst="upArrowCallou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existing folder set up</a:t>
            </a:r>
          </a:p>
        </p:txBody>
      </p:sp>
      <p:sp>
        <p:nvSpPr>
          <p:cNvPr id="10" name="TextBox 9">
            <a:extLst>
              <a:ext uri="{FF2B5EF4-FFF2-40B4-BE49-F238E27FC236}">
                <a16:creationId xmlns:a16="http://schemas.microsoft.com/office/drawing/2014/main" id="{CB384C13-79E4-B7EF-E693-C28E20082AE8}"/>
              </a:ext>
            </a:extLst>
          </p:cNvPr>
          <p:cNvSpPr txBox="1"/>
          <p:nvPr/>
        </p:nvSpPr>
        <p:spPr>
          <a:xfrm>
            <a:off x="8614007" y="5511581"/>
            <a:ext cx="2896287"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Schedule</a:t>
            </a:r>
            <a:r>
              <a:rPr lang="en-US" sz="2400" dirty="0">
                <a:solidFill>
                  <a:srgbClr val="000000"/>
                </a:solidFill>
                <a:latin typeface="+mj-lt"/>
              </a:rPr>
              <a:t>–documents related to the schedule</a:t>
            </a:r>
          </a:p>
        </p:txBody>
      </p:sp>
      <p:sp>
        <p:nvSpPr>
          <p:cNvPr id="11" name="TextBox 10">
            <a:extLst>
              <a:ext uri="{FF2B5EF4-FFF2-40B4-BE49-F238E27FC236}">
                <a16:creationId xmlns:a16="http://schemas.microsoft.com/office/drawing/2014/main" id="{0E1953CB-D0B4-F6AA-4A00-C6B3CBC7A2CF}"/>
              </a:ext>
            </a:extLst>
          </p:cNvPr>
          <p:cNvSpPr txBox="1"/>
          <p:nvPr/>
        </p:nvSpPr>
        <p:spPr>
          <a:xfrm>
            <a:off x="4317128" y="146090"/>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152669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4" grpId="0"/>
      <p:bldP spid="5" grpId="0"/>
      <p:bldP spid="8" grpId="0" animBg="1"/>
      <p:bldP spid="9"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AE4BE406-FB88-5666-F900-08EAF3C8321B}"/>
              </a:ext>
            </a:extLst>
          </p:cNvPr>
          <p:cNvSpPr txBox="1"/>
          <p:nvPr/>
        </p:nvSpPr>
        <p:spPr>
          <a:xfrm>
            <a:off x="6387084" y="1768697"/>
            <a:ext cx="5334000"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1625 Requests and Approvals-</a:t>
            </a:r>
            <a:r>
              <a:rPr lang="en-US" sz="2400" dirty="0">
                <a:solidFill>
                  <a:srgbClr val="000000"/>
                </a:solidFill>
                <a:latin typeface="+mj-lt"/>
              </a:rPr>
              <a:t> PDF copies of 1625 requests and approvals.</a:t>
            </a:r>
          </a:p>
        </p:txBody>
      </p:sp>
      <p:sp>
        <p:nvSpPr>
          <p:cNvPr id="21" name="TextBox 20">
            <a:extLst>
              <a:ext uri="{FF2B5EF4-FFF2-40B4-BE49-F238E27FC236}">
                <a16:creationId xmlns:a16="http://schemas.microsoft.com/office/drawing/2014/main" id="{D5EC491D-ED3F-6E21-94C7-CB965E620CE1}"/>
              </a:ext>
            </a:extLst>
          </p:cNvPr>
          <p:cNvSpPr txBox="1"/>
          <p:nvPr/>
        </p:nvSpPr>
        <p:spPr>
          <a:xfrm>
            <a:off x="6387084" y="2779158"/>
            <a:ext cx="5334000"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Cost Estimates</a:t>
            </a:r>
            <a:r>
              <a:rPr lang="en-US" sz="2400" dirty="0">
                <a:solidFill>
                  <a:srgbClr val="000000"/>
                </a:solidFill>
                <a:latin typeface="+mj-lt"/>
              </a:rPr>
              <a:t>– Cost estimates ready for submission to Engineering Services (not drafts)</a:t>
            </a:r>
          </a:p>
        </p:txBody>
      </p:sp>
      <p:sp>
        <p:nvSpPr>
          <p:cNvPr id="22" name="TextBox 21">
            <a:extLst>
              <a:ext uri="{FF2B5EF4-FFF2-40B4-BE49-F238E27FC236}">
                <a16:creationId xmlns:a16="http://schemas.microsoft.com/office/drawing/2014/main" id="{229D12DB-124B-5EF3-3854-77EA40F34F05}"/>
              </a:ext>
            </a:extLst>
          </p:cNvPr>
          <p:cNvSpPr txBox="1"/>
          <p:nvPr/>
        </p:nvSpPr>
        <p:spPr>
          <a:xfrm>
            <a:off x="6427643" y="4158951"/>
            <a:ext cx="5334000" cy="461665"/>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PFRs</a:t>
            </a:r>
            <a:r>
              <a:rPr lang="en-US" sz="2400" dirty="0">
                <a:solidFill>
                  <a:srgbClr val="000000"/>
                </a:solidFill>
                <a:latin typeface="+mj-lt"/>
              </a:rPr>
              <a:t> –</a:t>
            </a:r>
            <a:r>
              <a:rPr lang="en-US" sz="2400" b="1" dirty="0">
                <a:solidFill>
                  <a:srgbClr val="000000"/>
                </a:solidFill>
                <a:latin typeface="+mj-lt"/>
              </a:rPr>
              <a:t>monthly copy </a:t>
            </a:r>
            <a:r>
              <a:rPr lang="en-US" sz="2400" dirty="0">
                <a:solidFill>
                  <a:srgbClr val="000000"/>
                </a:solidFill>
                <a:latin typeface="+mj-lt"/>
              </a:rPr>
              <a:t>of the PFR</a:t>
            </a:r>
          </a:p>
        </p:txBody>
      </p:sp>
      <p:pic>
        <p:nvPicPr>
          <p:cNvPr id="8" name="Picture 7">
            <a:extLst>
              <a:ext uri="{FF2B5EF4-FFF2-40B4-BE49-F238E27FC236}">
                <a16:creationId xmlns:a16="http://schemas.microsoft.com/office/drawing/2014/main" id="{178477F9-2F3D-E3B0-9861-5EE4EB3604A8}"/>
              </a:ext>
            </a:extLst>
          </p:cNvPr>
          <p:cNvPicPr>
            <a:picLocks noChangeAspect="1"/>
          </p:cNvPicPr>
          <p:nvPr/>
        </p:nvPicPr>
        <p:blipFill>
          <a:blip r:embed="rId3"/>
          <a:stretch>
            <a:fillRect/>
          </a:stretch>
        </p:blipFill>
        <p:spPr>
          <a:xfrm>
            <a:off x="309880" y="2727452"/>
            <a:ext cx="5633721" cy="1785104"/>
          </a:xfrm>
          <a:prstGeom prst="rect">
            <a:avLst/>
          </a:prstGeom>
          <a:ln w="76200">
            <a:solidFill>
              <a:srgbClr val="13784B"/>
            </a:solidFill>
          </a:ln>
        </p:spPr>
      </p:pic>
      <p:sp>
        <p:nvSpPr>
          <p:cNvPr id="6" name="Rectangle 5">
            <a:extLst>
              <a:ext uri="{FF2B5EF4-FFF2-40B4-BE49-F238E27FC236}">
                <a16:creationId xmlns:a16="http://schemas.microsoft.com/office/drawing/2014/main" id="{A1B2D921-8AFA-76C4-6712-A237E4BA7810}"/>
              </a:ext>
            </a:extLst>
          </p:cNvPr>
          <p:cNvSpPr/>
          <p:nvPr/>
        </p:nvSpPr>
        <p:spPr>
          <a:xfrm>
            <a:off x="795781" y="3028950"/>
            <a:ext cx="4976369" cy="1457440"/>
          </a:xfrm>
          <a:prstGeom prst="rect">
            <a:avLst/>
          </a:prstGeom>
          <a:noFill/>
          <a:ln w="539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7" name="TextBox 6">
            <a:extLst>
              <a:ext uri="{FF2B5EF4-FFF2-40B4-BE49-F238E27FC236}">
                <a16:creationId xmlns:a16="http://schemas.microsoft.com/office/drawing/2014/main" id="{24A9E9B8-1434-289A-8497-9AF339995F52}"/>
              </a:ext>
            </a:extLst>
          </p:cNvPr>
          <p:cNvSpPr txBox="1"/>
          <p:nvPr/>
        </p:nvSpPr>
        <p:spPr>
          <a:xfrm>
            <a:off x="6429502" y="4797280"/>
            <a:ext cx="5410200" cy="1569660"/>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PMAs (Project Management Agreements) – </a:t>
            </a:r>
            <a:r>
              <a:rPr lang="en-US" sz="2400" dirty="0">
                <a:solidFill>
                  <a:srgbClr val="000000"/>
                </a:solidFill>
                <a:latin typeface="+mj-lt"/>
              </a:rPr>
              <a:t>All executed agreements with local governments or other entities (not consultants)</a:t>
            </a:r>
          </a:p>
        </p:txBody>
      </p:sp>
      <p:sp>
        <p:nvSpPr>
          <p:cNvPr id="5" name="Callout: Up Arrow 4">
            <a:extLst>
              <a:ext uri="{FF2B5EF4-FFF2-40B4-BE49-F238E27FC236}">
                <a16:creationId xmlns:a16="http://schemas.microsoft.com/office/drawing/2014/main" id="{F26382B1-2E96-6939-A833-BE7E84CECF31}"/>
              </a:ext>
            </a:extLst>
          </p:cNvPr>
          <p:cNvSpPr/>
          <p:nvPr/>
        </p:nvSpPr>
        <p:spPr>
          <a:xfrm>
            <a:off x="1093215" y="4450293"/>
            <a:ext cx="3581400" cy="1131817"/>
          </a:xfrm>
          <a:prstGeom prst="up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set up by PM, if missing</a:t>
            </a:r>
          </a:p>
        </p:txBody>
      </p:sp>
      <p:sp>
        <p:nvSpPr>
          <p:cNvPr id="9" name="TextBox 8">
            <a:extLst>
              <a:ext uri="{FF2B5EF4-FFF2-40B4-BE49-F238E27FC236}">
                <a16:creationId xmlns:a16="http://schemas.microsoft.com/office/drawing/2014/main" id="{618A5562-EDF9-9E5D-79E6-DF20098A7C28}"/>
              </a:ext>
            </a:extLst>
          </p:cNvPr>
          <p:cNvSpPr txBox="1"/>
          <p:nvPr/>
        </p:nvSpPr>
        <p:spPr>
          <a:xfrm>
            <a:off x="4895964" y="331997"/>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231788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6" grpId="0" animBg="1"/>
      <p:bldP spid="7"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D5EC491D-ED3F-6E21-94C7-CB965E620CE1}"/>
              </a:ext>
            </a:extLst>
          </p:cNvPr>
          <p:cNvSpPr txBox="1"/>
          <p:nvPr/>
        </p:nvSpPr>
        <p:spPr>
          <a:xfrm>
            <a:off x="8290908" y="1822026"/>
            <a:ext cx="3104218"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Meeting Minutes</a:t>
            </a:r>
            <a:r>
              <a:rPr lang="en-US" sz="2400" dirty="0">
                <a:solidFill>
                  <a:srgbClr val="000000"/>
                </a:solidFill>
                <a:latin typeface="+mj-lt"/>
              </a:rPr>
              <a:t>– all meeting minutes</a:t>
            </a:r>
          </a:p>
        </p:txBody>
      </p:sp>
      <p:sp>
        <p:nvSpPr>
          <p:cNvPr id="22" name="TextBox 21">
            <a:extLst>
              <a:ext uri="{FF2B5EF4-FFF2-40B4-BE49-F238E27FC236}">
                <a16:creationId xmlns:a16="http://schemas.microsoft.com/office/drawing/2014/main" id="{229D12DB-124B-5EF3-3854-77EA40F34F05}"/>
              </a:ext>
            </a:extLst>
          </p:cNvPr>
          <p:cNvSpPr txBox="1"/>
          <p:nvPr/>
        </p:nvSpPr>
        <p:spPr>
          <a:xfrm>
            <a:off x="4676525" y="4203696"/>
            <a:ext cx="3503606" cy="2677656"/>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Public Correspondence</a:t>
            </a:r>
            <a:r>
              <a:rPr lang="en-US" sz="2400" dirty="0">
                <a:solidFill>
                  <a:srgbClr val="000000"/>
                </a:solidFill>
                <a:latin typeface="+mj-lt"/>
              </a:rPr>
              <a:t> – (if applicable) Any coordination with public officials, stakeholders, gov’t agencies, property owners, requests for info, etc. </a:t>
            </a:r>
          </a:p>
        </p:txBody>
      </p:sp>
      <p:pic>
        <p:nvPicPr>
          <p:cNvPr id="3" name="Picture 2">
            <a:extLst>
              <a:ext uri="{FF2B5EF4-FFF2-40B4-BE49-F238E27FC236}">
                <a16:creationId xmlns:a16="http://schemas.microsoft.com/office/drawing/2014/main" id="{C48FEBE5-F7FA-C350-B146-B3E0239A041E}"/>
              </a:ext>
            </a:extLst>
          </p:cNvPr>
          <p:cNvPicPr>
            <a:picLocks noChangeAspect="1"/>
          </p:cNvPicPr>
          <p:nvPr/>
        </p:nvPicPr>
        <p:blipFill>
          <a:blip r:embed="rId3"/>
          <a:stretch>
            <a:fillRect/>
          </a:stretch>
        </p:blipFill>
        <p:spPr>
          <a:xfrm>
            <a:off x="319696" y="2829925"/>
            <a:ext cx="4024502" cy="2372337"/>
          </a:xfrm>
          <a:prstGeom prst="rect">
            <a:avLst/>
          </a:prstGeom>
          <a:ln w="76200">
            <a:solidFill>
              <a:srgbClr val="13784B"/>
            </a:solidFill>
          </a:ln>
        </p:spPr>
      </p:pic>
      <p:sp>
        <p:nvSpPr>
          <p:cNvPr id="4" name="TextBox 3">
            <a:extLst>
              <a:ext uri="{FF2B5EF4-FFF2-40B4-BE49-F238E27FC236}">
                <a16:creationId xmlns:a16="http://schemas.microsoft.com/office/drawing/2014/main" id="{8FCD0247-C77D-6274-9CCA-13A5AF84FB6C}"/>
              </a:ext>
            </a:extLst>
          </p:cNvPr>
          <p:cNvSpPr txBox="1"/>
          <p:nvPr/>
        </p:nvSpPr>
        <p:spPr>
          <a:xfrm>
            <a:off x="8290908" y="4232766"/>
            <a:ext cx="3104219" cy="1938992"/>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Local Government</a:t>
            </a:r>
            <a:r>
              <a:rPr lang="en-US" sz="2400" dirty="0">
                <a:solidFill>
                  <a:srgbClr val="000000"/>
                </a:solidFill>
                <a:latin typeface="+mj-lt"/>
              </a:rPr>
              <a:t>– (if applicable) Coordination with the local sponsor or local government </a:t>
            </a:r>
          </a:p>
        </p:txBody>
      </p:sp>
      <p:sp>
        <p:nvSpPr>
          <p:cNvPr id="2" name="TextBox 1">
            <a:extLst>
              <a:ext uri="{FF2B5EF4-FFF2-40B4-BE49-F238E27FC236}">
                <a16:creationId xmlns:a16="http://schemas.microsoft.com/office/drawing/2014/main" id="{819464F0-66E3-C151-B089-66A805E47AB6}"/>
              </a:ext>
            </a:extLst>
          </p:cNvPr>
          <p:cNvSpPr txBox="1"/>
          <p:nvPr/>
        </p:nvSpPr>
        <p:spPr>
          <a:xfrm>
            <a:off x="294110" y="596144"/>
            <a:ext cx="4160864" cy="1938992"/>
          </a:xfrm>
          <a:prstGeom prst="rect">
            <a:avLst/>
          </a:prstGeom>
          <a:solidFill>
            <a:schemeClr val="accent2">
              <a:lumMod val="40000"/>
              <a:lumOff val="60000"/>
            </a:schemeClr>
          </a:solidFill>
        </p:spPr>
        <p:txBody>
          <a:bodyPr wrap="square" rtlCol="0">
            <a:spAutoFit/>
          </a:bodyPr>
          <a:lstStyle/>
          <a:p>
            <a:r>
              <a:rPr lang="en-US" sz="2400" dirty="0">
                <a:solidFill>
                  <a:srgbClr val="000000"/>
                </a:solidFill>
                <a:latin typeface="+mj-lt"/>
              </a:rPr>
              <a:t>Do </a:t>
            </a:r>
            <a:r>
              <a:rPr lang="en-US" sz="2400" b="1" dirty="0">
                <a:solidFill>
                  <a:srgbClr val="000000"/>
                </a:solidFill>
                <a:latin typeface="+mj-lt"/>
              </a:rPr>
              <a:t>NOT</a:t>
            </a:r>
            <a:r>
              <a:rPr lang="en-US" sz="2400" dirty="0">
                <a:solidFill>
                  <a:srgbClr val="000000"/>
                </a:solidFill>
                <a:latin typeface="+mj-lt"/>
              </a:rPr>
              <a:t> save transmittals, interdepartmental correspondence, contract and invoice related documents at this location. </a:t>
            </a:r>
          </a:p>
        </p:txBody>
      </p:sp>
      <p:sp>
        <p:nvSpPr>
          <p:cNvPr id="9" name="Rectangle 8">
            <a:extLst>
              <a:ext uri="{FF2B5EF4-FFF2-40B4-BE49-F238E27FC236}">
                <a16:creationId xmlns:a16="http://schemas.microsoft.com/office/drawing/2014/main" id="{6872C63D-02D9-32B6-9E67-4770254C086A}"/>
              </a:ext>
            </a:extLst>
          </p:cNvPr>
          <p:cNvSpPr/>
          <p:nvPr/>
        </p:nvSpPr>
        <p:spPr>
          <a:xfrm>
            <a:off x="630858" y="3413308"/>
            <a:ext cx="3491789" cy="1545834"/>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10" name="Callout: Up Arrow 9">
            <a:extLst>
              <a:ext uri="{FF2B5EF4-FFF2-40B4-BE49-F238E27FC236}">
                <a16:creationId xmlns:a16="http://schemas.microsoft.com/office/drawing/2014/main" id="{0F055401-FF24-0520-D99C-EAD315AAB12A}"/>
              </a:ext>
            </a:extLst>
          </p:cNvPr>
          <p:cNvSpPr/>
          <p:nvPr/>
        </p:nvSpPr>
        <p:spPr>
          <a:xfrm>
            <a:off x="541247" y="4976616"/>
            <a:ext cx="3581400" cy="1131817"/>
          </a:xfrm>
          <a:prstGeom prst="up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set up by PM, if missing</a:t>
            </a:r>
          </a:p>
        </p:txBody>
      </p:sp>
      <p:sp>
        <p:nvSpPr>
          <p:cNvPr id="20" name="TextBox 19">
            <a:extLst>
              <a:ext uri="{FF2B5EF4-FFF2-40B4-BE49-F238E27FC236}">
                <a16:creationId xmlns:a16="http://schemas.microsoft.com/office/drawing/2014/main" id="{AE4BE406-FB88-5666-F900-08EAF3C8321B}"/>
              </a:ext>
            </a:extLst>
          </p:cNvPr>
          <p:cNvSpPr txBox="1"/>
          <p:nvPr/>
        </p:nvSpPr>
        <p:spPr>
          <a:xfrm>
            <a:off x="4621138" y="1822026"/>
            <a:ext cx="3503606" cy="1938992"/>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Emails – </a:t>
            </a:r>
            <a:r>
              <a:rPr lang="en-US" sz="2400" dirty="0">
                <a:solidFill>
                  <a:srgbClr val="000000"/>
                </a:solidFill>
                <a:latin typeface="+mj-lt"/>
              </a:rPr>
              <a:t>PDFs of emails that provide proof of submission to another office, approvals, or decisions.</a:t>
            </a:r>
          </a:p>
        </p:txBody>
      </p:sp>
      <p:sp>
        <p:nvSpPr>
          <p:cNvPr id="5" name="TextBox 4">
            <a:extLst>
              <a:ext uri="{FF2B5EF4-FFF2-40B4-BE49-F238E27FC236}">
                <a16:creationId xmlns:a16="http://schemas.microsoft.com/office/drawing/2014/main" id="{4ACCA77C-937A-829F-0352-71E62E4078BB}"/>
              </a:ext>
            </a:extLst>
          </p:cNvPr>
          <p:cNvSpPr txBox="1"/>
          <p:nvPr/>
        </p:nvSpPr>
        <p:spPr>
          <a:xfrm>
            <a:off x="4679138" y="465185"/>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2649521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 grpId="0"/>
      <p:bldP spid="2" grpId="0" animBg="1"/>
      <p:bldP spid="9" grpId="0" animBg="1"/>
      <p:bldP spid="10" grpId="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5676E92-81AD-56A2-62EC-D0DCF76A852B}"/>
              </a:ext>
            </a:extLst>
          </p:cNvPr>
          <p:cNvPicPr>
            <a:picLocks noChangeAspect="1"/>
          </p:cNvPicPr>
          <p:nvPr/>
        </p:nvPicPr>
        <p:blipFill>
          <a:blip r:embed="rId3"/>
          <a:stretch>
            <a:fillRect/>
          </a:stretch>
        </p:blipFill>
        <p:spPr>
          <a:xfrm>
            <a:off x="377507" y="2308649"/>
            <a:ext cx="4786807" cy="3236535"/>
          </a:xfrm>
          <a:prstGeom prst="rect">
            <a:avLst/>
          </a:prstGeom>
        </p:spPr>
      </p:pic>
      <p:sp>
        <p:nvSpPr>
          <p:cNvPr id="4" name="TextBox 3">
            <a:extLst>
              <a:ext uri="{FF2B5EF4-FFF2-40B4-BE49-F238E27FC236}">
                <a16:creationId xmlns:a16="http://schemas.microsoft.com/office/drawing/2014/main" id="{073BD0A2-7988-38AC-263F-A5AA8E8122EA}"/>
              </a:ext>
            </a:extLst>
          </p:cNvPr>
          <p:cNvSpPr txBox="1"/>
          <p:nvPr/>
        </p:nvSpPr>
        <p:spPr>
          <a:xfrm>
            <a:off x="5419594" y="2748344"/>
            <a:ext cx="2896287" cy="1938992"/>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Working Documents </a:t>
            </a:r>
            <a:r>
              <a:rPr lang="en-US" sz="2400" dirty="0">
                <a:solidFill>
                  <a:srgbClr val="000000"/>
                </a:solidFill>
                <a:latin typeface="+mj-lt"/>
              </a:rPr>
              <a:t>– ALL working docs, except procurement.</a:t>
            </a:r>
          </a:p>
        </p:txBody>
      </p:sp>
      <p:sp>
        <p:nvSpPr>
          <p:cNvPr id="5" name="TextBox 4">
            <a:extLst>
              <a:ext uri="{FF2B5EF4-FFF2-40B4-BE49-F238E27FC236}">
                <a16:creationId xmlns:a16="http://schemas.microsoft.com/office/drawing/2014/main" id="{F23D6A98-B94C-76ED-42E7-FE88A94864A8}"/>
              </a:ext>
            </a:extLst>
          </p:cNvPr>
          <p:cNvSpPr txBox="1"/>
          <p:nvPr/>
        </p:nvSpPr>
        <p:spPr>
          <a:xfrm>
            <a:off x="5419593" y="1451705"/>
            <a:ext cx="2896287"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For Signature </a:t>
            </a:r>
            <a:r>
              <a:rPr lang="en-US" sz="2400" dirty="0">
                <a:solidFill>
                  <a:srgbClr val="000000"/>
                </a:solidFill>
                <a:latin typeface="+mj-lt"/>
              </a:rPr>
              <a:t>– Only documents ready for signature</a:t>
            </a:r>
          </a:p>
        </p:txBody>
      </p:sp>
      <p:sp>
        <p:nvSpPr>
          <p:cNvPr id="7" name="TextBox 6">
            <a:extLst>
              <a:ext uri="{FF2B5EF4-FFF2-40B4-BE49-F238E27FC236}">
                <a16:creationId xmlns:a16="http://schemas.microsoft.com/office/drawing/2014/main" id="{C3D2678C-2704-D8DE-1082-89FBD835F77E}"/>
              </a:ext>
            </a:extLst>
          </p:cNvPr>
          <p:cNvSpPr txBox="1"/>
          <p:nvPr/>
        </p:nvSpPr>
        <p:spPr>
          <a:xfrm>
            <a:off x="8525885" y="4780377"/>
            <a:ext cx="2896287"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PSR</a:t>
            </a:r>
            <a:r>
              <a:rPr lang="en-US" sz="2400" dirty="0">
                <a:solidFill>
                  <a:srgbClr val="000000"/>
                </a:solidFill>
                <a:latin typeface="+mj-lt"/>
              </a:rPr>
              <a:t> – monthly PSR copy</a:t>
            </a:r>
          </a:p>
        </p:txBody>
      </p:sp>
      <p:sp>
        <p:nvSpPr>
          <p:cNvPr id="8" name="TextBox 7">
            <a:extLst>
              <a:ext uri="{FF2B5EF4-FFF2-40B4-BE49-F238E27FC236}">
                <a16:creationId xmlns:a16="http://schemas.microsoft.com/office/drawing/2014/main" id="{D0BE7043-209C-ED3D-5C2B-FBD18DED2AB5}"/>
              </a:ext>
            </a:extLst>
          </p:cNvPr>
          <p:cNvSpPr txBox="1"/>
          <p:nvPr/>
        </p:nvSpPr>
        <p:spPr>
          <a:xfrm>
            <a:off x="8409877" y="1313863"/>
            <a:ext cx="3516923" cy="1569660"/>
          </a:xfrm>
          <a:prstGeom prst="rect">
            <a:avLst/>
          </a:prstGeom>
          <a:solidFill>
            <a:srgbClr val="045594"/>
          </a:solidFill>
          <a:ln>
            <a:solidFill>
              <a:srgbClr val="000000"/>
            </a:solidFill>
          </a:ln>
        </p:spPr>
        <p:txBody>
          <a:bodyPr wrap="square" rtlCol="0">
            <a:spAutoFit/>
          </a:bodyPr>
          <a:lstStyle/>
          <a:p>
            <a:r>
              <a:rPr lang="en-US" sz="2400" dirty="0">
                <a:solidFill>
                  <a:schemeClr val="bg1"/>
                </a:solidFill>
                <a:latin typeface="+mj-lt"/>
              </a:rPr>
              <a:t>Move signed document to correct folder. Do </a:t>
            </a:r>
            <a:r>
              <a:rPr lang="en-US" sz="2400" u="sng" dirty="0">
                <a:solidFill>
                  <a:schemeClr val="bg1"/>
                </a:solidFill>
                <a:latin typeface="+mj-lt"/>
              </a:rPr>
              <a:t>not</a:t>
            </a:r>
            <a:r>
              <a:rPr lang="en-US" sz="2400" dirty="0">
                <a:solidFill>
                  <a:schemeClr val="bg1"/>
                </a:solidFill>
                <a:latin typeface="+mj-lt"/>
              </a:rPr>
              <a:t> keep documents in this folder after signing is complete.</a:t>
            </a:r>
          </a:p>
        </p:txBody>
      </p:sp>
      <p:sp>
        <p:nvSpPr>
          <p:cNvPr id="9" name="TextBox 8">
            <a:extLst>
              <a:ext uri="{FF2B5EF4-FFF2-40B4-BE49-F238E27FC236}">
                <a16:creationId xmlns:a16="http://schemas.microsoft.com/office/drawing/2014/main" id="{56AE308E-4AAD-6F1A-DB96-F80AB53EDC15}"/>
              </a:ext>
            </a:extLst>
          </p:cNvPr>
          <p:cNvSpPr txBox="1"/>
          <p:nvPr/>
        </p:nvSpPr>
        <p:spPr>
          <a:xfrm>
            <a:off x="9006823" y="3014123"/>
            <a:ext cx="1837522" cy="1569660"/>
          </a:xfrm>
          <a:prstGeom prst="rect">
            <a:avLst/>
          </a:prstGeom>
          <a:solidFill>
            <a:srgbClr val="045594"/>
          </a:solidFill>
          <a:ln>
            <a:solidFill>
              <a:srgbClr val="000000"/>
            </a:solidFill>
          </a:ln>
        </p:spPr>
        <p:txBody>
          <a:bodyPr wrap="square" rtlCol="0">
            <a:spAutoFit/>
          </a:bodyPr>
          <a:lstStyle/>
          <a:p>
            <a:r>
              <a:rPr lang="en-US" sz="2400" dirty="0">
                <a:solidFill>
                  <a:schemeClr val="bg1"/>
                </a:solidFill>
                <a:latin typeface="+mj-lt"/>
              </a:rPr>
              <a:t>Delete draft doc when ready for signature.</a:t>
            </a:r>
          </a:p>
        </p:txBody>
      </p:sp>
      <p:sp>
        <p:nvSpPr>
          <p:cNvPr id="11" name="Arrow: Down 10">
            <a:extLst>
              <a:ext uri="{FF2B5EF4-FFF2-40B4-BE49-F238E27FC236}">
                <a16:creationId xmlns:a16="http://schemas.microsoft.com/office/drawing/2014/main" id="{4BC2BFDE-2E3F-0D86-23C0-ABF19FAD7737}"/>
              </a:ext>
            </a:extLst>
          </p:cNvPr>
          <p:cNvSpPr/>
          <p:nvPr/>
        </p:nvSpPr>
        <p:spPr>
          <a:xfrm rot="5400000">
            <a:off x="7851002" y="1349633"/>
            <a:ext cx="381000" cy="585144"/>
          </a:xfrm>
          <a:prstGeom prst="downArrow">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latin typeface="+mj-lt"/>
            </a:endParaRPr>
          </a:p>
        </p:txBody>
      </p:sp>
      <p:sp>
        <p:nvSpPr>
          <p:cNvPr id="12" name="Arrow: Down 11">
            <a:extLst>
              <a:ext uri="{FF2B5EF4-FFF2-40B4-BE49-F238E27FC236}">
                <a16:creationId xmlns:a16="http://schemas.microsoft.com/office/drawing/2014/main" id="{A02E579F-4BAD-28B0-75EB-326771555544}"/>
              </a:ext>
            </a:extLst>
          </p:cNvPr>
          <p:cNvSpPr/>
          <p:nvPr/>
        </p:nvSpPr>
        <p:spPr>
          <a:xfrm rot="5400000">
            <a:off x="8380661" y="2836693"/>
            <a:ext cx="381000" cy="735860"/>
          </a:xfrm>
          <a:prstGeom prst="downArrow">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grpSp>
        <p:nvGrpSpPr>
          <p:cNvPr id="22" name="Group 21">
            <a:extLst>
              <a:ext uri="{FF2B5EF4-FFF2-40B4-BE49-F238E27FC236}">
                <a16:creationId xmlns:a16="http://schemas.microsoft.com/office/drawing/2014/main" id="{A69949FC-64D9-E59E-975F-2727928964DB}"/>
              </a:ext>
            </a:extLst>
          </p:cNvPr>
          <p:cNvGrpSpPr/>
          <p:nvPr/>
        </p:nvGrpSpPr>
        <p:grpSpPr>
          <a:xfrm>
            <a:off x="2003184" y="3760133"/>
            <a:ext cx="2761978" cy="897111"/>
            <a:chOff x="2003184" y="3760133"/>
            <a:chExt cx="2761978" cy="897111"/>
          </a:xfrm>
        </p:grpSpPr>
        <p:sp>
          <p:nvSpPr>
            <p:cNvPr id="17" name="TextBox 16">
              <a:extLst>
                <a:ext uri="{FF2B5EF4-FFF2-40B4-BE49-F238E27FC236}">
                  <a16:creationId xmlns:a16="http://schemas.microsoft.com/office/drawing/2014/main" id="{7BAE9EE4-E07F-430B-1A6F-F7EB0B82D1E7}"/>
                </a:ext>
              </a:extLst>
            </p:cNvPr>
            <p:cNvSpPr txBox="1"/>
            <p:nvPr/>
          </p:nvSpPr>
          <p:spPr>
            <a:xfrm>
              <a:off x="2003184" y="3760133"/>
              <a:ext cx="2761978" cy="461665"/>
            </a:xfrm>
            <a:prstGeom prst="rect">
              <a:avLst/>
            </a:prstGeom>
            <a:solidFill>
              <a:schemeClr val="bg1"/>
            </a:solidFill>
          </p:spPr>
          <p:txBody>
            <a:bodyPr wrap="square" rtlCol="0">
              <a:spAutoFit/>
            </a:bodyPr>
            <a:lstStyle/>
            <a:p>
              <a:r>
                <a:rPr lang="en-US" sz="2400" b="1" dirty="0">
                  <a:solidFill>
                    <a:srgbClr val="000000"/>
                  </a:solidFill>
                  <a:latin typeface="+mj-lt"/>
                </a:rPr>
                <a:t>Transition Guide</a:t>
              </a:r>
            </a:p>
          </p:txBody>
        </p:sp>
        <p:sp>
          <p:nvSpPr>
            <p:cNvPr id="18" name="TextBox 17">
              <a:extLst>
                <a:ext uri="{FF2B5EF4-FFF2-40B4-BE49-F238E27FC236}">
                  <a16:creationId xmlns:a16="http://schemas.microsoft.com/office/drawing/2014/main" id="{12C79BD7-6425-8C45-C636-D78E3DFFE241}"/>
                </a:ext>
              </a:extLst>
            </p:cNvPr>
            <p:cNvSpPr txBox="1"/>
            <p:nvPr/>
          </p:nvSpPr>
          <p:spPr>
            <a:xfrm>
              <a:off x="2007841" y="4195579"/>
              <a:ext cx="2672366" cy="461665"/>
            </a:xfrm>
            <a:prstGeom prst="rect">
              <a:avLst/>
            </a:prstGeom>
            <a:solidFill>
              <a:schemeClr val="bg1"/>
            </a:solidFill>
          </p:spPr>
          <p:txBody>
            <a:bodyPr wrap="square" rtlCol="0">
              <a:spAutoFit/>
            </a:bodyPr>
            <a:lstStyle/>
            <a:p>
              <a:r>
                <a:rPr lang="en-US" sz="2400" b="1" dirty="0">
                  <a:solidFill>
                    <a:srgbClr val="000000"/>
                  </a:solidFill>
                  <a:latin typeface="+mj-lt"/>
                </a:rPr>
                <a:t>PSRs</a:t>
              </a:r>
            </a:p>
          </p:txBody>
        </p:sp>
      </p:grpSp>
      <p:sp>
        <p:nvSpPr>
          <p:cNvPr id="20" name="Rectangle 19">
            <a:extLst>
              <a:ext uri="{FF2B5EF4-FFF2-40B4-BE49-F238E27FC236}">
                <a16:creationId xmlns:a16="http://schemas.microsoft.com/office/drawing/2014/main" id="{6B01E365-779C-5376-86EE-BB5E87D54361}"/>
              </a:ext>
            </a:extLst>
          </p:cNvPr>
          <p:cNvSpPr/>
          <p:nvPr/>
        </p:nvSpPr>
        <p:spPr>
          <a:xfrm>
            <a:off x="152400" y="4722091"/>
            <a:ext cx="5181600" cy="9592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13" name="Rectangle 12">
            <a:extLst>
              <a:ext uri="{FF2B5EF4-FFF2-40B4-BE49-F238E27FC236}">
                <a16:creationId xmlns:a16="http://schemas.microsoft.com/office/drawing/2014/main" id="{C681CC3C-5A9F-85FC-E16A-F699EB607D06}"/>
              </a:ext>
            </a:extLst>
          </p:cNvPr>
          <p:cNvSpPr/>
          <p:nvPr/>
        </p:nvSpPr>
        <p:spPr>
          <a:xfrm>
            <a:off x="1188530" y="2924624"/>
            <a:ext cx="3491789" cy="1797467"/>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21" name="TextBox 20">
            <a:extLst>
              <a:ext uri="{FF2B5EF4-FFF2-40B4-BE49-F238E27FC236}">
                <a16:creationId xmlns:a16="http://schemas.microsoft.com/office/drawing/2014/main" id="{60E6D68B-003E-ED0E-14AD-629CDF11E137}"/>
              </a:ext>
            </a:extLst>
          </p:cNvPr>
          <p:cNvSpPr txBox="1"/>
          <p:nvPr/>
        </p:nvSpPr>
        <p:spPr>
          <a:xfrm>
            <a:off x="5419594" y="4783646"/>
            <a:ext cx="2896287" cy="1938992"/>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Transition Guide </a:t>
            </a:r>
            <a:r>
              <a:rPr lang="en-US" sz="2400" dirty="0">
                <a:solidFill>
                  <a:srgbClr val="000000"/>
                </a:solidFill>
                <a:latin typeface="+mj-lt"/>
              </a:rPr>
              <a:t>– (if needed) document for passing project to new PM</a:t>
            </a:r>
          </a:p>
        </p:txBody>
      </p:sp>
      <p:sp>
        <p:nvSpPr>
          <p:cNvPr id="14" name="Rectangle 13">
            <a:extLst>
              <a:ext uri="{FF2B5EF4-FFF2-40B4-BE49-F238E27FC236}">
                <a16:creationId xmlns:a16="http://schemas.microsoft.com/office/drawing/2014/main" id="{A25F433A-AD50-D8EB-41C2-A486B4EC9F51}"/>
              </a:ext>
            </a:extLst>
          </p:cNvPr>
          <p:cNvSpPr/>
          <p:nvPr/>
        </p:nvSpPr>
        <p:spPr>
          <a:xfrm>
            <a:off x="377507" y="2314009"/>
            <a:ext cx="4786807" cy="2703761"/>
          </a:xfrm>
          <a:prstGeom prst="rect">
            <a:avLst/>
          </a:prstGeom>
          <a:noFill/>
          <a:ln w="76200">
            <a:solidFill>
              <a:srgbClr val="1378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llout: Up Arrow 14">
            <a:extLst>
              <a:ext uri="{FF2B5EF4-FFF2-40B4-BE49-F238E27FC236}">
                <a16:creationId xmlns:a16="http://schemas.microsoft.com/office/drawing/2014/main" id="{7813A82F-7C42-0D2A-9D1A-3CF2CE4F2B1C}"/>
              </a:ext>
            </a:extLst>
          </p:cNvPr>
          <p:cNvSpPr/>
          <p:nvPr/>
        </p:nvSpPr>
        <p:spPr>
          <a:xfrm>
            <a:off x="1298539" y="4749212"/>
            <a:ext cx="3581400" cy="1131817"/>
          </a:xfrm>
          <a:prstGeom prst="up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PM must set up these folders on all projects</a:t>
            </a:r>
          </a:p>
        </p:txBody>
      </p:sp>
      <p:sp>
        <p:nvSpPr>
          <p:cNvPr id="23" name="TextBox 22">
            <a:extLst>
              <a:ext uri="{FF2B5EF4-FFF2-40B4-BE49-F238E27FC236}">
                <a16:creationId xmlns:a16="http://schemas.microsoft.com/office/drawing/2014/main" id="{65194C1C-957B-33B6-604B-FE1D0F2E6612}"/>
              </a:ext>
            </a:extLst>
          </p:cNvPr>
          <p:cNvSpPr txBox="1"/>
          <p:nvPr/>
        </p:nvSpPr>
        <p:spPr>
          <a:xfrm>
            <a:off x="4929302" y="126468"/>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1183296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100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100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150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150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1" grpId="0" animBg="1"/>
      <p:bldP spid="12" grpId="0" animBg="1"/>
      <p:bldP spid="13" grpId="0" animBg="1"/>
      <p:bldP spid="21"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289" y="388276"/>
            <a:ext cx="10515600" cy="1145224"/>
          </a:xfrm>
        </p:spPr>
        <p:txBody>
          <a:bodyPr>
            <a:noAutofit/>
          </a:bodyPr>
          <a:lstStyle/>
          <a:p>
            <a:pPr algn="ctr"/>
            <a:r>
              <a:rPr lang="en-US" sz="4800" dirty="0"/>
              <a:t>DISCLAIMER</a:t>
            </a:r>
          </a:p>
        </p:txBody>
      </p:sp>
      <p:sp>
        <p:nvSpPr>
          <p:cNvPr id="3" name="Content Placeholder 2"/>
          <p:cNvSpPr>
            <a:spLocks noGrp="1"/>
          </p:cNvSpPr>
          <p:nvPr>
            <p:ph idx="1"/>
          </p:nvPr>
        </p:nvSpPr>
        <p:spPr>
          <a:xfrm>
            <a:off x="1760667" y="2798369"/>
            <a:ext cx="8670665" cy="2779471"/>
          </a:xfrm>
          <a:solidFill>
            <a:schemeClr val="accent6">
              <a:alpha val="20000"/>
            </a:schemeClr>
          </a:solidFill>
          <a:ln w="209550" cmpd="thickThin">
            <a:solidFill>
              <a:srgbClr val="13784B"/>
            </a:solidFill>
          </a:ln>
        </p:spPr>
        <p:txBody>
          <a:bodyPr>
            <a:normAutofit/>
          </a:bodyPr>
          <a:lstStyle/>
          <a:p>
            <a:pPr marL="0" indent="0" algn="ctr">
              <a:buNone/>
            </a:pPr>
            <a:endParaRPr lang="en-US" sz="3600" dirty="0">
              <a:solidFill>
                <a:srgbClr val="000000"/>
              </a:solidFill>
              <a:latin typeface="+mj-lt"/>
            </a:endParaRPr>
          </a:p>
          <a:p>
            <a:pPr marL="0" indent="0" algn="ctr">
              <a:buNone/>
            </a:pPr>
            <a:r>
              <a:rPr lang="en-US" sz="3600" dirty="0">
                <a:solidFill>
                  <a:srgbClr val="000000"/>
                </a:solidFill>
                <a:latin typeface="+mj-lt"/>
              </a:rPr>
              <a:t>FOR THE </a:t>
            </a:r>
            <a:r>
              <a:rPr lang="en-US" sz="3600" dirty="0">
                <a:solidFill>
                  <a:schemeClr val="accent3"/>
                </a:solidFill>
                <a:latin typeface="+mj-lt"/>
              </a:rPr>
              <a:t>SPECIFIC LOCATION </a:t>
            </a:r>
            <a:r>
              <a:rPr lang="en-US" sz="3600" dirty="0">
                <a:solidFill>
                  <a:srgbClr val="000000"/>
                </a:solidFill>
                <a:latin typeface="+mj-lt"/>
              </a:rPr>
              <a:t>RELATED TO THE SAVING FILES, PLEASE DEFER TO YOUR </a:t>
            </a:r>
            <a:r>
              <a:rPr lang="en-US" sz="3600" dirty="0">
                <a:solidFill>
                  <a:schemeClr val="accent3"/>
                </a:solidFill>
                <a:latin typeface="+mj-lt"/>
              </a:rPr>
              <a:t>DPM’S DIRECTIONS</a:t>
            </a:r>
            <a:r>
              <a:rPr lang="en-US" sz="3600" dirty="0">
                <a:solidFill>
                  <a:srgbClr val="000000"/>
                </a:solidFill>
                <a:latin typeface="+mj-lt"/>
              </a:rPr>
              <a:t>.</a:t>
            </a:r>
          </a:p>
        </p:txBody>
      </p:sp>
    </p:spTree>
    <p:extLst>
      <p:ext uri="{BB962C8B-B14F-4D97-AF65-F5344CB8AC3E}">
        <p14:creationId xmlns:p14="http://schemas.microsoft.com/office/powerpoint/2010/main" val="682195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AE4BE406-FB88-5666-F900-08EAF3C8321B}"/>
              </a:ext>
            </a:extLst>
          </p:cNvPr>
          <p:cNvSpPr txBox="1"/>
          <p:nvPr/>
        </p:nvSpPr>
        <p:spPr>
          <a:xfrm>
            <a:off x="6697744" y="1770269"/>
            <a:ext cx="4101282" cy="1569660"/>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Initial Schedule/Schedule Modification/Shelf Forms–</a:t>
            </a:r>
            <a:r>
              <a:rPr lang="en-US" sz="2400" dirty="0">
                <a:solidFill>
                  <a:srgbClr val="000000"/>
                </a:solidFill>
                <a:latin typeface="+mj-lt"/>
              </a:rPr>
              <a:t>Copy of the proposed schedule</a:t>
            </a:r>
          </a:p>
        </p:txBody>
      </p:sp>
      <p:sp>
        <p:nvSpPr>
          <p:cNvPr id="21" name="TextBox 20">
            <a:extLst>
              <a:ext uri="{FF2B5EF4-FFF2-40B4-BE49-F238E27FC236}">
                <a16:creationId xmlns:a16="http://schemas.microsoft.com/office/drawing/2014/main" id="{D5EC491D-ED3F-6E21-94C7-CB965E620CE1}"/>
              </a:ext>
            </a:extLst>
          </p:cNvPr>
          <p:cNvSpPr txBox="1"/>
          <p:nvPr/>
        </p:nvSpPr>
        <p:spPr>
          <a:xfrm>
            <a:off x="6740576" y="3430175"/>
            <a:ext cx="4452041" cy="1200329"/>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Escalation Memos </a:t>
            </a:r>
            <a:r>
              <a:rPr lang="en-US" sz="2400" dirty="0">
                <a:solidFill>
                  <a:srgbClr val="000000"/>
                </a:solidFill>
                <a:latin typeface="+mj-lt"/>
              </a:rPr>
              <a:t>– (if needed) signed and related to missed milestone</a:t>
            </a:r>
          </a:p>
        </p:txBody>
      </p:sp>
      <p:sp>
        <p:nvSpPr>
          <p:cNvPr id="22" name="TextBox 21">
            <a:extLst>
              <a:ext uri="{FF2B5EF4-FFF2-40B4-BE49-F238E27FC236}">
                <a16:creationId xmlns:a16="http://schemas.microsoft.com/office/drawing/2014/main" id="{229D12DB-124B-5EF3-3854-77EA40F34F05}"/>
              </a:ext>
            </a:extLst>
          </p:cNvPr>
          <p:cNvSpPr txBox="1"/>
          <p:nvPr/>
        </p:nvSpPr>
        <p:spPr>
          <a:xfrm>
            <a:off x="6740576" y="5641993"/>
            <a:ext cx="4369144"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Current Schedule </a:t>
            </a:r>
            <a:r>
              <a:rPr lang="en-US" sz="2400" dirty="0">
                <a:solidFill>
                  <a:srgbClr val="000000"/>
                </a:solidFill>
                <a:latin typeface="+mj-lt"/>
              </a:rPr>
              <a:t>–pdf of the schedule</a:t>
            </a:r>
          </a:p>
        </p:txBody>
      </p:sp>
      <p:sp>
        <p:nvSpPr>
          <p:cNvPr id="10" name="TextBox 9">
            <a:extLst>
              <a:ext uri="{FF2B5EF4-FFF2-40B4-BE49-F238E27FC236}">
                <a16:creationId xmlns:a16="http://schemas.microsoft.com/office/drawing/2014/main" id="{9F9E3141-284B-BF10-80D6-77F25C72BBD0}"/>
              </a:ext>
            </a:extLst>
          </p:cNvPr>
          <p:cNvSpPr txBox="1"/>
          <p:nvPr/>
        </p:nvSpPr>
        <p:spPr>
          <a:xfrm>
            <a:off x="6697744" y="4720750"/>
            <a:ext cx="4101282" cy="830997"/>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00"/>
                </a:solidFill>
                <a:latin typeface="+mj-lt"/>
              </a:rPr>
              <a:t>PCRF</a:t>
            </a:r>
            <a:r>
              <a:rPr lang="en-US" sz="2400" dirty="0">
                <a:solidFill>
                  <a:srgbClr val="000000"/>
                </a:solidFill>
                <a:latin typeface="+mj-lt"/>
              </a:rPr>
              <a:t>– (if needed)  approved PCRF pkg</a:t>
            </a:r>
          </a:p>
        </p:txBody>
      </p:sp>
      <p:pic>
        <p:nvPicPr>
          <p:cNvPr id="4" name="Picture 3">
            <a:extLst>
              <a:ext uri="{FF2B5EF4-FFF2-40B4-BE49-F238E27FC236}">
                <a16:creationId xmlns:a16="http://schemas.microsoft.com/office/drawing/2014/main" id="{E85A3EB9-34E1-629D-7E47-8DFD91A45558}"/>
              </a:ext>
            </a:extLst>
          </p:cNvPr>
          <p:cNvPicPr>
            <a:picLocks noChangeAspect="1"/>
          </p:cNvPicPr>
          <p:nvPr/>
        </p:nvPicPr>
        <p:blipFill>
          <a:blip r:embed="rId3"/>
          <a:stretch>
            <a:fillRect/>
          </a:stretch>
        </p:blipFill>
        <p:spPr>
          <a:xfrm>
            <a:off x="241686" y="2663472"/>
            <a:ext cx="4290233" cy="2247841"/>
          </a:xfrm>
          <a:prstGeom prst="rect">
            <a:avLst/>
          </a:prstGeom>
        </p:spPr>
      </p:pic>
      <p:sp>
        <p:nvSpPr>
          <p:cNvPr id="9" name="TextBox 8">
            <a:extLst>
              <a:ext uri="{FF2B5EF4-FFF2-40B4-BE49-F238E27FC236}">
                <a16:creationId xmlns:a16="http://schemas.microsoft.com/office/drawing/2014/main" id="{C77F056A-B920-5996-C0EB-688685F036F1}"/>
              </a:ext>
            </a:extLst>
          </p:cNvPr>
          <p:cNvSpPr txBox="1"/>
          <p:nvPr/>
        </p:nvSpPr>
        <p:spPr>
          <a:xfrm>
            <a:off x="1418482" y="3102212"/>
            <a:ext cx="4800600" cy="461665"/>
          </a:xfrm>
          <a:prstGeom prst="rect">
            <a:avLst/>
          </a:prstGeom>
          <a:solidFill>
            <a:schemeClr val="bg1"/>
          </a:solidFill>
        </p:spPr>
        <p:txBody>
          <a:bodyPr wrap="square" rtlCol="0">
            <a:spAutoFit/>
          </a:bodyPr>
          <a:lstStyle/>
          <a:p>
            <a:r>
              <a:rPr lang="en-US" sz="2400" b="1" dirty="0">
                <a:solidFill>
                  <a:srgbClr val="000000"/>
                </a:solidFill>
                <a:latin typeface="+mj-lt"/>
              </a:rPr>
              <a:t>Initial/Schedule Mod/Shelf Forms</a:t>
            </a:r>
          </a:p>
        </p:txBody>
      </p:sp>
      <p:sp>
        <p:nvSpPr>
          <p:cNvPr id="11" name="TextBox 10">
            <a:extLst>
              <a:ext uri="{FF2B5EF4-FFF2-40B4-BE49-F238E27FC236}">
                <a16:creationId xmlns:a16="http://schemas.microsoft.com/office/drawing/2014/main" id="{FC8A9E88-B9FF-4339-416A-471F639675B8}"/>
              </a:ext>
            </a:extLst>
          </p:cNvPr>
          <p:cNvSpPr txBox="1"/>
          <p:nvPr/>
        </p:nvSpPr>
        <p:spPr>
          <a:xfrm>
            <a:off x="1418482" y="3563877"/>
            <a:ext cx="2979657" cy="461665"/>
          </a:xfrm>
          <a:prstGeom prst="rect">
            <a:avLst/>
          </a:prstGeom>
          <a:solidFill>
            <a:schemeClr val="bg1"/>
          </a:solidFill>
        </p:spPr>
        <p:txBody>
          <a:bodyPr wrap="square" rtlCol="0">
            <a:spAutoFit/>
          </a:bodyPr>
          <a:lstStyle/>
          <a:p>
            <a:r>
              <a:rPr lang="en-US" sz="2400" b="1" dirty="0">
                <a:solidFill>
                  <a:srgbClr val="000000"/>
                </a:solidFill>
                <a:latin typeface="+mj-lt"/>
              </a:rPr>
              <a:t>Escalation Memo</a:t>
            </a:r>
          </a:p>
        </p:txBody>
      </p:sp>
      <p:sp>
        <p:nvSpPr>
          <p:cNvPr id="7" name="Rectangle 6">
            <a:extLst>
              <a:ext uri="{FF2B5EF4-FFF2-40B4-BE49-F238E27FC236}">
                <a16:creationId xmlns:a16="http://schemas.microsoft.com/office/drawing/2014/main" id="{81D65F03-F4D7-6E70-FB1F-3553B33FDA6E}"/>
              </a:ext>
            </a:extLst>
          </p:cNvPr>
          <p:cNvSpPr/>
          <p:nvPr/>
        </p:nvSpPr>
        <p:spPr>
          <a:xfrm>
            <a:off x="385011" y="2395079"/>
            <a:ext cx="5710989" cy="2703761"/>
          </a:xfrm>
          <a:prstGeom prst="rect">
            <a:avLst/>
          </a:prstGeom>
          <a:noFill/>
          <a:ln w="76200">
            <a:solidFill>
              <a:srgbClr val="1378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D387B3A-00A0-F4D3-53C8-A31891C8A28D}"/>
              </a:ext>
            </a:extLst>
          </p:cNvPr>
          <p:cNvSpPr/>
          <p:nvPr/>
        </p:nvSpPr>
        <p:spPr>
          <a:xfrm>
            <a:off x="816738" y="3052871"/>
            <a:ext cx="5016371" cy="17526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8" name="Callout: Up Arrow 7">
            <a:extLst>
              <a:ext uri="{FF2B5EF4-FFF2-40B4-BE49-F238E27FC236}">
                <a16:creationId xmlns:a16="http://schemas.microsoft.com/office/drawing/2014/main" id="{86EA5324-2F7D-B06D-4758-583E34F860F5}"/>
              </a:ext>
            </a:extLst>
          </p:cNvPr>
          <p:cNvSpPr/>
          <p:nvPr/>
        </p:nvSpPr>
        <p:spPr>
          <a:xfrm>
            <a:off x="816739" y="4843942"/>
            <a:ext cx="3581400" cy="1131817"/>
          </a:xfrm>
          <a:prstGeom prst="upArrowCallou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PM must set up these folders on all projects</a:t>
            </a:r>
          </a:p>
        </p:txBody>
      </p:sp>
      <p:sp>
        <p:nvSpPr>
          <p:cNvPr id="13" name="TextBox 12">
            <a:extLst>
              <a:ext uri="{FF2B5EF4-FFF2-40B4-BE49-F238E27FC236}">
                <a16:creationId xmlns:a16="http://schemas.microsoft.com/office/drawing/2014/main" id="{A77DD550-4205-73B2-AF1A-312582A060B6}"/>
              </a:ext>
            </a:extLst>
          </p:cNvPr>
          <p:cNvSpPr txBox="1"/>
          <p:nvPr/>
        </p:nvSpPr>
        <p:spPr>
          <a:xfrm>
            <a:off x="4531919" y="235306"/>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Tree>
    <p:extLst>
      <p:ext uri="{BB962C8B-B14F-4D97-AF65-F5344CB8AC3E}">
        <p14:creationId xmlns:p14="http://schemas.microsoft.com/office/powerpoint/2010/main" val="3557703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10" grpId="0"/>
      <p:bldP spid="6"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D55B6E4-9A0C-112B-58AC-1539FE9D1193}"/>
              </a:ext>
            </a:extLst>
          </p:cNvPr>
          <p:cNvSpPr txBox="1"/>
          <p:nvPr/>
        </p:nvSpPr>
        <p:spPr>
          <a:xfrm>
            <a:off x="9361170" y="3178820"/>
            <a:ext cx="2290369" cy="2677656"/>
          </a:xfrm>
          <a:prstGeom prst="rect">
            <a:avLst/>
          </a:prstGeom>
          <a:solidFill>
            <a:schemeClr val="accent3"/>
          </a:solidFill>
          <a:ln>
            <a:solidFill>
              <a:srgbClr val="000000"/>
            </a:solidFill>
          </a:ln>
        </p:spPr>
        <p:txBody>
          <a:bodyPr wrap="square" rtlCol="0">
            <a:spAutoFit/>
          </a:bodyPr>
          <a:lstStyle/>
          <a:p>
            <a:pPr algn="ctr"/>
            <a:r>
              <a:rPr lang="en-US" sz="2800" dirty="0">
                <a:solidFill>
                  <a:schemeClr val="bg1"/>
                </a:solidFill>
              </a:rPr>
              <a:t>Contact Solutions Center if subfolders are not available</a:t>
            </a:r>
          </a:p>
        </p:txBody>
      </p:sp>
      <p:pic>
        <p:nvPicPr>
          <p:cNvPr id="6" name="Picture 5">
            <a:extLst>
              <a:ext uri="{FF2B5EF4-FFF2-40B4-BE49-F238E27FC236}">
                <a16:creationId xmlns:a16="http://schemas.microsoft.com/office/drawing/2014/main" id="{A50E292F-6E7D-8D9D-7433-F0B989E9DE12}"/>
              </a:ext>
            </a:extLst>
          </p:cNvPr>
          <p:cNvPicPr>
            <a:picLocks noChangeAspect="1"/>
          </p:cNvPicPr>
          <p:nvPr/>
        </p:nvPicPr>
        <p:blipFill>
          <a:blip r:embed="rId3"/>
          <a:stretch>
            <a:fillRect/>
          </a:stretch>
        </p:blipFill>
        <p:spPr>
          <a:xfrm>
            <a:off x="379275" y="723255"/>
            <a:ext cx="4293485" cy="1384995"/>
          </a:xfrm>
          <a:prstGeom prst="rect">
            <a:avLst/>
          </a:prstGeom>
          <a:ln w="127000">
            <a:solidFill>
              <a:srgbClr val="13784B"/>
            </a:solidFill>
          </a:ln>
        </p:spPr>
      </p:pic>
      <p:pic>
        <p:nvPicPr>
          <p:cNvPr id="7" name="Picture 6">
            <a:extLst>
              <a:ext uri="{FF2B5EF4-FFF2-40B4-BE49-F238E27FC236}">
                <a16:creationId xmlns:a16="http://schemas.microsoft.com/office/drawing/2014/main" id="{75C21DA9-CECC-024B-B306-160392E97717}"/>
              </a:ext>
            </a:extLst>
          </p:cNvPr>
          <p:cNvPicPr>
            <a:picLocks noChangeAspect="1"/>
          </p:cNvPicPr>
          <p:nvPr/>
        </p:nvPicPr>
        <p:blipFill>
          <a:blip r:embed="rId4"/>
          <a:stretch>
            <a:fillRect/>
          </a:stretch>
        </p:blipFill>
        <p:spPr>
          <a:xfrm>
            <a:off x="3390901" y="1879650"/>
            <a:ext cx="4828282" cy="4878188"/>
          </a:xfrm>
          <a:prstGeom prst="rect">
            <a:avLst/>
          </a:prstGeom>
          <a:ln w="76200">
            <a:solidFill>
              <a:srgbClr val="13784B"/>
            </a:solidFill>
          </a:ln>
        </p:spPr>
      </p:pic>
      <p:sp>
        <p:nvSpPr>
          <p:cNvPr id="5" name="TextBox 4">
            <a:extLst>
              <a:ext uri="{FF2B5EF4-FFF2-40B4-BE49-F238E27FC236}">
                <a16:creationId xmlns:a16="http://schemas.microsoft.com/office/drawing/2014/main" id="{8A71A796-263A-98F5-E26D-DCD6C305D791}"/>
              </a:ext>
            </a:extLst>
          </p:cNvPr>
          <p:cNvSpPr txBox="1"/>
          <p:nvPr/>
        </p:nvSpPr>
        <p:spPr>
          <a:xfrm>
            <a:off x="5135042" y="338534"/>
            <a:ext cx="7193166"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PM’s Responsibility</a:t>
            </a:r>
          </a:p>
        </p:txBody>
      </p:sp>
      <p:sp>
        <p:nvSpPr>
          <p:cNvPr id="10" name="Right Brace 9">
            <a:extLst>
              <a:ext uri="{FF2B5EF4-FFF2-40B4-BE49-F238E27FC236}">
                <a16:creationId xmlns:a16="http://schemas.microsoft.com/office/drawing/2014/main" id="{643391D4-9DD1-F8BE-98CB-6A3C3F0C313E}"/>
              </a:ext>
            </a:extLst>
          </p:cNvPr>
          <p:cNvSpPr/>
          <p:nvPr/>
        </p:nvSpPr>
        <p:spPr>
          <a:xfrm>
            <a:off x="7978140" y="2217420"/>
            <a:ext cx="1245869" cy="4302046"/>
          </a:xfrm>
          <a:prstGeom prst="rightBrace">
            <a:avLst>
              <a:gd name="adj1" fmla="val 43929"/>
              <a:gd name="adj2" fmla="val 50000"/>
            </a:avLst>
          </a:prstGeom>
          <a:ln w="3810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1056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500"/>
                                        <p:tgtEl>
                                          <p:spTgt spid="10"/>
                                        </p:tgtEl>
                                      </p:cBhvr>
                                    </p:animEffect>
                                    <p:anim calcmode="lin" valueType="num">
                                      <p:cBhvr>
                                        <p:cTn id="11" dur="1500" fill="hold"/>
                                        <p:tgtEl>
                                          <p:spTgt spid="10"/>
                                        </p:tgtEl>
                                        <p:attrNameLst>
                                          <p:attrName>ppt_x</p:attrName>
                                        </p:attrNameLst>
                                      </p:cBhvr>
                                      <p:tavLst>
                                        <p:tav tm="0">
                                          <p:val>
                                            <p:strVal val="#ppt_x"/>
                                          </p:val>
                                        </p:tav>
                                        <p:tav tm="100000">
                                          <p:val>
                                            <p:strVal val="#ppt_x"/>
                                          </p:val>
                                        </p:tav>
                                      </p:tavLst>
                                    </p:anim>
                                    <p:anim calcmode="lin" valueType="num">
                                      <p:cBhvr>
                                        <p:cTn id="12" dur="1500" fill="hold"/>
                                        <p:tgtEl>
                                          <p:spTgt spid="1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500"/>
                                        <p:tgtEl>
                                          <p:spTgt spid="9"/>
                                        </p:tgtEl>
                                      </p:cBhvr>
                                    </p:animEffect>
                                    <p:anim calcmode="lin" valueType="num">
                                      <p:cBhvr>
                                        <p:cTn id="16" dur="1500" fill="hold"/>
                                        <p:tgtEl>
                                          <p:spTgt spid="9"/>
                                        </p:tgtEl>
                                        <p:attrNameLst>
                                          <p:attrName>ppt_x</p:attrName>
                                        </p:attrNameLst>
                                      </p:cBhvr>
                                      <p:tavLst>
                                        <p:tav tm="0">
                                          <p:val>
                                            <p:strVal val="#ppt_x"/>
                                          </p:val>
                                        </p:tav>
                                        <p:tav tm="100000">
                                          <p:val>
                                            <p:strVal val="#ppt_x"/>
                                          </p:val>
                                        </p:tav>
                                      </p:tavLst>
                                    </p:anim>
                                    <p:anim calcmode="lin" valueType="num">
                                      <p:cBhvr>
                                        <p:cTn id="17" dur="1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97B3D562-5DA7-C070-264B-8E187D322299}"/>
              </a:ext>
            </a:extLst>
          </p:cNvPr>
          <p:cNvSpPr txBox="1"/>
          <p:nvPr/>
        </p:nvSpPr>
        <p:spPr>
          <a:xfrm>
            <a:off x="364973" y="204767"/>
            <a:ext cx="2971800" cy="1569660"/>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ProjectWise Workflows</a:t>
            </a:r>
          </a:p>
        </p:txBody>
      </p:sp>
      <p:sp>
        <p:nvSpPr>
          <p:cNvPr id="11" name="TextBox 10">
            <a:extLst>
              <a:ext uri="{FF2B5EF4-FFF2-40B4-BE49-F238E27FC236}">
                <a16:creationId xmlns:a16="http://schemas.microsoft.com/office/drawing/2014/main" id="{BDB001A5-6934-B0C4-6CEC-4A63F611BB6F}"/>
              </a:ext>
            </a:extLst>
          </p:cNvPr>
          <p:cNvSpPr txBox="1"/>
          <p:nvPr/>
        </p:nvSpPr>
        <p:spPr>
          <a:xfrm>
            <a:off x="4617719" y="666525"/>
            <a:ext cx="9372600" cy="461665"/>
          </a:xfrm>
          <a:prstGeom prst="rect">
            <a:avLst/>
          </a:prstGeom>
          <a:noFill/>
        </p:spPr>
        <p:txBody>
          <a:bodyPr wrap="square" rtlCol="0">
            <a:spAutoFit/>
          </a:bodyPr>
          <a:lstStyle/>
          <a:p>
            <a:r>
              <a:rPr lang="en-US" sz="2400" dirty="0">
                <a:solidFill>
                  <a:srgbClr val="045594"/>
                </a:solidFill>
                <a:latin typeface="+mj-lt"/>
              </a:rPr>
              <a:t>www.dot.ga.gov/GDOT/pages/ProjectWise.aspx</a:t>
            </a:r>
          </a:p>
        </p:txBody>
      </p:sp>
      <p:pic>
        <p:nvPicPr>
          <p:cNvPr id="13" name="Picture 12">
            <a:extLst>
              <a:ext uri="{FF2B5EF4-FFF2-40B4-BE49-F238E27FC236}">
                <a16:creationId xmlns:a16="http://schemas.microsoft.com/office/drawing/2014/main" id="{26819BCB-3C63-E8D4-F8B4-286E80EDB254}"/>
              </a:ext>
            </a:extLst>
          </p:cNvPr>
          <p:cNvPicPr>
            <a:picLocks noChangeAspect="1"/>
          </p:cNvPicPr>
          <p:nvPr/>
        </p:nvPicPr>
        <p:blipFill>
          <a:blip r:embed="rId3"/>
          <a:stretch>
            <a:fillRect/>
          </a:stretch>
        </p:blipFill>
        <p:spPr>
          <a:xfrm>
            <a:off x="4255568" y="1489513"/>
            <a:ext cx="7415248" cy="4437536"/>
          </a:xfrm>
          <a:prstGeom prst="rect">
            <a:avLst/>
          </a:prstGeom>
          <a:ln w="76200">
            <a:solidFill>
              <a:srgbClr val="13784B"/>
            </a:solidFill>
          </a:ln>
        </p:spPr>
      </p:pic>
      <p:sp>
        <p:nvSpPr>
          <p:cNvPr id="14" name="Arrow: Down 13">
            <a:extLst>
              <a:ext uri="{FF2B5EF4-FFF2-40B4-BE49-F238E27FC236}">
                <a16:creationId xmlns:a16="http://schemas.microsoft.com/office/drawing/2014/main" id="{F273D95B-A242-5BAB-CC3D-5191D036B609}"/>
              </a:ext>
            </a:extLst>
          </p:cNvPr>
          <p:cNvSpPr/>
          <p:nvPr/>
        </p:nvSpPr>
        <p:spPr>
          <a:xfrm rot="3826847">
            <a:off x="5525956" y="1993472"/>
            <a:ext cx="384750" cy="1143000"/>
          </a:xfrm>
          <a:prstGeom prst="down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latin typeface="+mj-lt"/>
            </a:endParaRPr>
          </a:p>
        </p:txBody>
      </p:sp>
      <p:sp>
        <p:nvSpPr>
          <p:cNvPr id="5" name="TextBox 4">
            <a:extLst>
              <a:ext uri="{FF2B5EF4-FFF2-40B4-BE49-F238E27FC236}">
                <a16:creationId xmlns:a16="http://schemas.microsoft.com/office/drawing/2014/main" id="{A223D430-9AFC-6B41-99DA-5EDF0129BD4E}"/>
              </a:ext>
            </a:extLst>
          </p:cNvPr>
          <p:cNvSpPr txBox="1"/>
          <p:nvPr/>
        </p:nvSpPr>
        <p:spPr>
          <a:xfrm>
            <a:off x="654442" y="2297160"/>
            <a:ext cx="2756080"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Must be followed for specific submissions to other offices</a:t>
            </a:r>
          </a:p>
        </p:txBody>
      </p:sp>
      <p:sp>
        <p:nvSpPr>
          <p:cNvPr id="10" name="TextBox 9">
            <a:extLst>
              <a:ext uri="{FF2B5EF4-FFF2-40B4-BE49-F238E27FC236}">
                <a16:creationId xmlns:a16="http://schemas.microsoft.com/office/drawing/2014/main" id="{0133A9F8-95C9-66A5-3994-9A183C669946}"/>
              </a:ext>
            </a:extLst>
          </p:cNvPr>
          <p:cNvSpPr txBox="1"/>
          <p:nvPr/>
        </p:nvSpPr>
        <p:spPr>
          <a:xfrm>
            <a:off x="654442" y="4357389"/>
            <a:ext cx="3248358" cy="1569660"/>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PM responsible to verify if a PW workflow must be followed</a:t>
            </a:r>
          </a:p>
        </p:txBody>
      </p:sp>
    </p:spTree>
    <p:extLst>
      <p:ext uri="{BB962C8B-B14F-4D97-AF65-F5344CB8AC3E}">
        <p14:creationId xmlns:p14="http://schemas.microsoft.com/office/powerpoint/2010/main" val="63776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6819BCB-3C63-E8D4-F8B4-286E80EDB2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4550" y="1966465"/>
            <a:ext cx="4819573" cy="4189989"/>
          </a:xfrm>
          <a:prstGeom prst="rect">
            <a:avLst/>
          </a:prstGeom>
          <a:ln w="76200">
            <a:solidFill>
              <a:srgbClr val="13784B"/>
            </a:solidFill>
          </a:ln>
        </p:spPr>
      </p:pic>
      <p:sp>
        <p:nvSpPr>
          <p:cNvPr id="6" name="Arrow: Down 5">
            <a:extLst>
              <a:ext uri="{FF2B5EF4-FFF2-40B4-BE49-F238E27FC236}">
                <a16:creationId xmlns:a16="http://schemas.microsoft.com/office/drawing/2014/main" id="{8EB8A0F5-6EA2-49AD-FDBB-4AB88EC67618}"/>
              </a:ext>
            </a:extLst>
          </p:cNvPr>
          <p:cNvSpPr/>
          <p:nvPr/>
        </p:nvSpPr>
        <p:spPr>
          <a:xfrm rot="3826847">
            <a:off x="4505574" y="3720851"/>
            <a:ext cx="384750" cy="2657686"/>
          </a:xfrm>
          <a:prstGeom prst="down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0FF440D-3D35-4076-CC76-C273073A45F0}"/>
              </a:ext>
            </a:extLst>
          </p:cNvPr>
          <p:cNvSpPr txBox="1"/>
          <p:nvPr/>
        </p:nvSpPr>
        <p:spPr>
          <a:xfrm>
            <a:off x="5823252" y="2590800"/>
            <a:ext cx="4539947"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rPr>
              <a:t>PWDM is used to receive and share files. </a:t>
            </a:r>
          </a:p>
        </p:txBody>
      </p:sp>
      <p:sp>
        <p:nvSpPr>
          <p:cNvPr id="8" name="TextBox 7">
            <a:extLst>
              <a:ext uri="{FF2B5EF4-FFF2-40B4-BE49-F238E27FC236}">
                <a16:creationId xmlns:a16="http://schemas.microsoft.com/office/drawing/2014/main" id="{99D20647-9AE1-BA95-B9EB-53BE7649D95B}"/>
              </a:ext>
            </a:extLst>
          </p:cNvPr>
          <p:cNvSpPr txBox="1"/>
          <p:nvPr/>
        </p:nvSpPr>
        <p:spPr>
          <a:xfrm>
            <a:off x="4018530" y="208640"/>
            <a:ext cx="8149390" cy="1077218"/>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PW File Locations: Deliverables Management</a:t>
            </a:r>
          </a:p>
        </p:txBody>
      </p:sp>
      <p:sp>
        <p:nvSpPr>
          <p:cNvPr id="9" name="TextBox 8">
            <a:extLst>
              <a:ext uri="{FF2B5EF4-FFF2-40B4-BE49-F238E27FC236}">
                <a16:creationId xmlns:a16="http://schemas.microsoft.com/office/drawing/2014/main" id="{E70CDB77-C95D-4122-42F8-D7B0CEB88228}"/>
              </a:ext>
            </a:extLst>
          </p:cNvPr>
          <p:cNvSpPr txBox="1"/>
          <p:nvPr/>
        </p:nvSpPr>
        <p:spPr>
          <a:xfrm>
            <a:off x="6095998" y="4061459"/>
            <a:ext cx="3994453" cy="954107"/>
          </a:xfrm>
          <a:prstGeom prst="rect">
            <a:avLst/>
          </a:prstGeom>
          <a:solidFill>
            <a:schemeClr val="accent3"/>
          </a:solidFill>
          <a:ln>
            <a:solidFill>
              <a:srgbClr val="000000"/>
            </a:solidFill>
          </a:ln>
        </p:spPr>
        <p:txBody>
          <a:bodyPr wrap="square" rtlCol="0">
            <a:spAutoFit/>
          </a:bodyPr>
          <a:lstStyle/>
          <a:p>
            <a:pPr algn="ctr"/>
            <a:r>
              <a:rPr lang="en-US" sz="2800" dirty="0">
                <a:solidFill>
                  <a:schemeClr val="bg1"/>
                </a:solidFill>
              </a:rPr>
              <a:t>Contact Solutions Center if it is missing.</a:t>
            </a:r>
          </a:p>
        </p:txBody>
      </p:sp>
    </p:spTree>
    <p:extLst>
      <p:ext uri="{BB962C8B-B14F-4D97-AF65-F5344CB8AC3E}">
        <p14:creationId xmlns:p14="http://schemas.microsoft.com/office/powerpoint/2010/main" val="3256624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97B3D562-5DA7-C070-264B-8E187D322299}"/>
              </a:ext>
            </a:extLst>
          </p:cNvPr>
          <p:cNvSpPr txBox="1"/>
          <p:nvPr/>
        </p:nvSpPr>
        <p:spPr>
          <a:xfrm>
            <a:off x="525981" y="134469"/>
            <a:ext cx="2971800" cy="1569660"/>
          </a:xfrm>
          <a:prstGeom prst="rect">
            <a:avLst/>
          </a:prstGeom>
          <a:noFill/>
        </p:spPr>
        <p:txBody>
          <a:bodyPr wrap="square" rtlCol="0">
            <a:spAutoFit/>
          </a:bodyPr>
          <a:lstStyle/>
          <a:p>
            <a:br>
              <a:rPr lang="en-US" sz="3200" b="1" dirty="0">
                <a:solidFill>
                  <a:srgbClr val="000000"/>
                </a:solidFill>
                <a:latin typeface="+mj-lt"/>
              </a:rPr>
            </a:br>
            <a:r>
              <a:rPr lang="en-US" sz="3200" b="1" dirty="0">
                <a:solidFill>
                  <a:srgbClr val="000000"/>
                </a:solidFill>
                <a:latin typeface="+mj-lt"/>
              </a:rPr>
              <a:t>ProjectWise Training</a:t>
            </a:r>
          </a:p>
        </p:txBody>
      </p:sp>
      <p:sp>
        <p:nvSpPr>
          <p:cNvPr id="5" name="TextBox 4">
            <a:extLst>
              <a:ext uri="{FF2B5EF4-FFF2-40B4-BE49-F238E27FC236}">
                <a16:creationId xmlns:a16="http://schemas.microsoft.com/office/drawing/2014/main" id="{A223D430-9AFC-6B41-99DA-5EDF0129BD4E}"/>
              </a:ext>
            </a:extLst>
          </p:cNvPr>
          <p:cNvSpPr txBox="1"/>
          <p:nvPr/>
        </p:nvSpPr>
        <p:spPr>
          <a:xfrm>
            <a:off x="751879" y="2688973"/>
            <a:ext cx="3397311"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rgbClr val="000000"/>
                </a:solidFill>
                <a:latin typeface="+mj-lt"/>
              </a:rPr>
              <a:t>If you need training on how to use the ProjectWise Deliverables Management, watch the training video.</a:t>
            </a:r>
          </a:p>
        </p:txBody>
      </p:sp>
      <p:pic>
        <p:nvPicPr>
          <p:cNvPr id="13" name="Picture 12">
            <a:extLst>
              <a:ext uri="{FF2B5EF4-FFF2-40B4-BE49-F238E27FC236}">
                <a16:creationId xmlns:a16="http://schemas.microsoft.com/office/drawing/2014/main" id="{26819BCB-3C63-E8D4-F8B4-286E80EDB2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63911" y="1257300"/>
            <a:ext cx="5674175" cy="5394526"/>
          </a:xfrm>
          <a:prstGeom prst="rect">
            <a:avLst/>
          </a:prstGeom>
          <a:noFill/>
          <a:ln w="76200">
            <a:solidFill>
              <a:srgbClr val="13784B"/>
            </a:solidFill>
          </a:ln>
        </p:spPr>
      </p:pic>
      <p:sp>
        <p:nvSpPr>
          <p:cNvPr id="6" name="Arrow: Down 5">
            <a:extLst>
              <a:ext uri="{FF2B5EF4-FFF2-40B4-BE49-F238E27FC236}">
                <a16:creationId xmlns:a16="http://schemas.microsoft.com/office/drawing/2014/main" id="{8EB8A0F5-6EA2-49AD-FDBB-4AB88EC67618}"/>
              </a:ext>
            </a:extLst>
          </p:cNvPr>
          <p:cNvSpPr/>
          <p:nvPr/>
        </p:nvSpPr>
        <p:spPr>
          <a:xfrm rot="3411635">
            <a:off x="8392333" y="1829557"/>
            <a:ext cx="384750" cy="1143000"/>
          </a:xfrm>
          <a:prstGeom prst="down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DB001A5-6934-B0C4-6CEC-4A63F611BB6F}"/>
              </a:ext>
            </a:extLst>
          </p:cNvPr>
          <p:cNvSpPr txBox="1"/>
          <p:nvPr/>
        </p:nvSpPr>
        <p:spPr>
          <a:xfrm>
            <a:off x="4864413" y="504873"/>
            <a:ext cx="9372600" cy="461665"/>
          </a:xfrm>
          <a:prstGeom prst="rect">
            <a:avLst/>
          </a:prstGeom>
          <a:noFill/>
        </p:spPr>
        <p:txBody>
          <a:bodyPr wrap="square" rtlCol="0">
            <a:spAutoFit/>
          </a:bodyPr>
          <a:lstStyle/>
          <a:p>
            <a:r>
              <a:rPr lang="en-US" sz="2400" dirty="0">
                <a:solidFill>
                  <a:srgbClr val="045594"/>
                </a:solidFill>
                <a:latin typeface="+mj-lt"/>
              </a:rPr>
              <a:t>www.dot.ga.gov/GDOT/pages/ProjectWise.aspx</a:t>
            </a:r>
          </a:p>
        </p:txBody>
      </p:sp>
    </p:spTree>
    <p:extLst>
      <p:ext uri="{BB962C8B-B14F-4D97-AF65-F5344CB8AC3E}">
        <p14:creationId xmlns:p14="http://schemas.microsoft.com/office/powerpoint/2010/main" val="161903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125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4127" y="-78424"/>
            <a:ext cx="7457873" cy="1145224"/>
          </a:xfrm>
        </p:spPr>
        <p:txBody>
          <a:bodyPr>
            <a:noAutofit/>
          </a:bodyPr>
          <a:lstStyle/>
          <a:p>
            <a:pPr algn="ctr"/>
            <a:r>
              <a:rPr lang="en-US" sz="3200" dirty="0">
                <a:solidFill>
                  <a:srgbClr val="000000"/>
                </a:solidFill>
              </a:rPr>
              <a:t>“Free” verse “Check In”</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3" name="TextBox 2">
            <a:extLst>
              <a:ext uri="{FF2B5EF4-FFF2-40B4-BE49-F238E27FC236}">
                <a16:creationId xmlns:a16="http://schemas.microsoft.com/office/drawing/2014/main" id="{126FD7F0-D90C-2D8A-1051-316B754B1758}"/>
              </a:ext>
            </a:extLst>
          </p:cNvPr>
          <p:cNvSpPr txBox="1"/>
          <p:nvPr/>
        </p:nvSpPr>
        <p:spPr>
          <a:xfrm>
            <a:off x="6318457" y="2220862"/>
            <a:ext cx="5107235" cy="3785652"/>
          </a:xfrm>
          <a:prstGeom prst="rect">
            <a:avLst/>
          </a:prstGeom>
          <a:noFill/>
        </p:spPr>
        <p:txBody>
          <a:bodyPr wrap="square" rtlCol="0">
            <a:spAutoFit/>
          </a:bodyPr>
          <a:lstStyle/>
          <a:p>
            <a:r>
              <a:rPr lang="en-US" sz="2400" dirty="0">
                <a:solidFill>
                  <a:srgbClr val="000000"/>
                </a:solidFill>
                <a:latin typeface="+mj-lt"/>
              </a:rPr>
              <a:t>When returning a document to PW, a pop-up window provides options:</a:t>
            </a:r>
          </a:p>
          <a:p>
            <a:endParaRPr lang="en-US" sz="2400" dirty="0">
              <a:solidFill>
                <a:srgbClr val="000000"/>
              </a:solidFill>
              <a:latin typeface="+mj-lt"/>
            </a:endParaRPr>
          </a:p>
          <a:p>
            <a:pPr marL="285750" indent="-285750">
              <a:buFont typeface="Arial" panose="020B0604020202020204" pitchFamily="34" charset="0"/>
              <a:buChar char="•"/>
            </a:pPr>
            <a:r>
              <a:rPr lang="en-US" sz="2400" dirty="0">
                <a:solidFill>
                  <a:srgbClr val="000000"/>
                </a:solidFill>
                <a:latin typeface="+mj-lt"/>
              </a:rPr>
              <a:t>“Check In” – returns the document and saves all changes</a:t>
            </a:r>
          </a:p>
          <a:p>
            <a:endParaRPr lang="en-US" sz="2400" dirty="0">
              <a:solidFill>
                <a:srgbClr val="000000"/>
              </a:solidFill>
              <a:latin typeface="+mj-lt"/>
            </a:endParaRPr>
          </a:p>
          <a:p>
            <a:pPr marL="285750" indent="-285750">
              <a:buFont typeface="Arial" panose="020B0604020202020204" pitchFamily="34" charset="0"/>
              <a:buChar char="•"/>
            </a:pPr>
            <a:r>
              <a:rPr lang="en-US" sz="2400" dirty="0">
                <a:solidFill>
                  <a:srgbClr val="000000"/>
                </a:solidFill>
                <a:latin typeface="+mj-lt"/>
              </a:rPr>
              <a:t>“Free” – returns the document without saving any changes</a:t>
            </a:r>
          </a:p>
          <a:p>
            <a:endParaRPr lang="en-US" sz="2400" dirty="0">
              <a:solidFill>
                <a:srgbClr val="000000"/>
              </a:solidFill>
              <a:latin typeface="+mj-lt"/>
            </a:endParaRPr>
          </a:p>
          <a:p>
            <a:pPr marL="285750" indent="-285750">
              <a:buFont typeface="Arial" panose="020B0604020202020204" pitchFamily="34" charset="0"/>
              <a:buChar char="•"/>
            </a:pPr>
            <a:endParaRPr lang="en-US" sz="2400" dirty="0">
              <a:solidFill>
                <a:srgbClr val="000000"/>
              </a:solidFill>
              <a:latin typeface="+mj-lt"/>
            </a:endParaRPr>
          </a:p>
        </p:txBody>
      </p:sp>
      <p:pic>
        <p:nvPicPr>
          <p:cNvPr id="6" name="Picture 5">
            <a:extLst>
              <a:ext uri="{FF2B5EF4-FFF2-40B4-BE49-F238E27FC236}">
                <a16:creationId xmlns:a16="http://schemas.microsoft.com/office/drawing/2014/main" id="{5E5F76D7-DB5A-5E0B-234E-F4450CF54D21}"/>
              </a:ext>
            </a:extLst>
          </p:cNvPr>
          <p:cNvPicPr>
            <a:picLocks noChangeAspect="1"/>
          </p:cNvPicPr>
          <p:nvPr/>
        </p:nvPicPr>
        <p:blipFill>
          <a:blip r:embed="rId3"/>
          <a:stretch>
            <a:fillRect/>
          </a:stretch>
        </p:blipFill>
        <p:spPr>
          <a:xfrm>
            <a:off x="528885" y="2026920"/>
            <a:ext cx="5185655" cy="3466397"/>
          </a:xfrm>
          <a:prstGeom prst="rect">
            <a:avLst/>
          </a:prstGeom>
          <a:ln w="76200">
            <a:solidFill>
              <a:srgbClr val="13784B"/>
            </a:solidFill>
          </a:ln>
        </p:spPr>
      </p:pic>
      <p:sp>
        <p:nvSpPr>
          <p:cNvPr id="7" name="Arrow: Right 6">
            <a:extLst>
              <a:ext uri="{FF2B5EF4-FFF2-40B4-BE49-F238E27FC236}">
                <a16:creationId xmlns:a16="http://schemas.microsoft.com/office/drawing/2014/main" id="{8F713576-4D90-9D59-C20C-45DD7C303A62}"/>
              </a:ext>
            </a:extLst>
          </p:cNvPr>
          <p:cNvSpPr/>
          <p:nvPr/>
        </p:nvSpPr>
        <p:spPr>
          <a:xfrm rot="16200000">
            <a:off x="800100" y="5322961"/>
            <a:ext cx="533400" cy="602873"/>
          </a:xfrm>
          <a:prstGeom prst="right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D5DE44A-B82E-B30B-6DB1-C29C88A76595}"/>
              </a:ext>
            </a:extLst>
          </p:cNvPr>
          <p:cNvSpPr txBox="1"/>
          <p:nvPr/>
        </p:nvSpPr>
        <p:spPr>
          <a:xfrm>
            <a:off x="609599" y="6067195"/>
            <a:ext cx="7239000" cy="461665"/>
          </a:xfrm>
          <a:prstGeom prst="rect">
            <a:avLst/>
          </a:prstGeom>
          <a:noFill/>
        </p:spPr>
        <p:txBody>
          <a:bodyPr wrap="square" rtlCol="0">
            <a:spAutoFit/>
          </a:bodyPr>
          <a:lstStyle/>
          <a:p>
            <a:r>
              <a:rPr lang="en-US" sz="2400" dirty="0">
                <a:solidFill>
                  <a:srgbClr val="000000"/>
                </a:solidFill>
                <a:latin typeface="+mj-lt"/>
              </a:rPr>
              <a:t>If no changes are made, check “free”.</a:t>
            </a:r>
          </a:p>
        </p:txBody>
      </p:sp>
    </p:spTree>
    <p:extLst>
      <p:ext uri="{BB962C8B-B14F-4D97-AF65-F5344CB8AC3E}">
        <p14:creationId xmlns:p14="http://schemas.microsoft.com/office/powerpoint/2010/main" val="360611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42" presetClass="path" presetSubtype="0" accel="50000" decel="50000" fill="hold" grpId="0" nodeType="afterEffect">
                                  <p:stCondLst>
                                    <p:cond delay="1000"/>
                                  </p:stCondLst>
                                  <p:childTnLst>
                                    <p:animMotion origin="layout" path="M 2.77556E-17 1.11111E-6 L 0.23737 1.11111E-6 " pathEditMode="relative" rAng="0" ptsTypes="AA">
                                      <p:cBhvr>
                                        <p:cTn id="12" dur="2000" fill="hold"/>
                                        <p:tgtEl>
                                          <p:spTgt spid="7"/>
                                        </p:tgtEl>
                                        <p:attrNameLst>
                                          <p:attrName>ppt_x</p:attrName>
                                          <p:attrName>ppt_y</p:attrName>
                                        </p:attrNameLst>
                                      </p:cBhvr>
                                      <p:rCtr x="11862" y="0"/>
                                    </p:animMotion>
                                  </p:childTnLst>
                                </p:cTn>
                              </p:par>
                            </p:childTnLst>
                          </p:cTn>
                        </p:par>
                        <p:par>
                          <p:cTn id="13" fill="hold">
                            <p:stCondLst>
                              <p:cond delay="4000"/>
                            </p:stCondLst>
                            <p:childTnLst>
                              <p:par>
                                <p:cTn id="14" presetID="1" presetClass="entr" presetSubtype="0" fill="hold" nodeType="afterEffect">
                                  <p:stCondLst>
                                    <p:cond delay="50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grpId="0" nodeType="afterEffect">
                                  <p:stCondLst>
                                    <p:cond delay="175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399" y="275942"/>
            <a:ext cx="7457873" cy="1145224"/>
          </a:xfrm>
        </p:spPr>
        <p:txBody>
          <a:bodyPr>
            <a:noAutofit/>
          </a:bodyPr>
          <a:lstStyle/>
          <a:p>
            <a:pPr algn="ctr"/>
            <a:r>
              <a:rPr lang="en-US" sz="3200" dirty="0">
                <a:solidFill>
                  <a:srgbClr val="000000"/>
                </a:solidFill>
              </a:rPr>
              <a:t>File Naming Convention</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3" name="TextBox 2">
            <a:extLst>
              <a:ext uri="{FF2B5EF4-FFF2-40B4-BE49-F238E27FC236}">
                <a16:creationId xmlns:a16="http://schemas.microsoft.com/office/drawing/2014/main" id="{126FD7F0-D90C-2D8A-1051-316B754B1758}"/>
              </a:ext>
            </a:extLst>
          </p:cNvPr>
          <p:cNvSpPr txBox="1"/>
          <p:nvPr/>
        </p:nvSpPr>
        <p:spPr>
          <a:xfrm>
            <a:off x="1257299" y="2544946"/>
            <a:ext cx="9058074" cy="3785652"/>
          </a:xfrm>
          <a:prstGeom prst="rect">
            <a:avLst/>
          </a:prstGeom>
          <a:noFill/>
        </p:spPr>
        <p:txBody>
          <a:bodyPr wrap="square" rtlCol="0">
            <a:spAutoFit/>
          </a:bodyPr>
          <a:lstStyle/>
          <a:p>
            <a:r>
              <a:rPr lang="en-US" sz="2400" dirty="0">
                <a:solidFill>
                  <a:srgbClr val="000000"/>
                </a:solidFill>
                <a:latin typeface="+mj-lt"/>
              </a:rPr>
              <a:t>PMs must use the following naming convention for saved files:</a:t>
            </a:r>
          </a:p>
          <a:p>
            <a:endParaRPr lang="en-US" sz="2400" dirty="0">
              <a:solidFill>
                <a:srgbClr val="000000"/>
              </a:solidFill>
              <a:latin typeface="+mj-lt"/>
            </a:endParaRPr>
          </a:p>
          <a:p>
            <a:pPr algn="ctr"/>
            <a:r>
              <a:rPr lang="en-US" sz="2400" b="1" dirty="0" err="1">
                <a:solidFill>
                  <a:srgbClr val="0070C0"/>
                </a:solidFill>
                <a:latin typeface="+mj-lt"/>
              </a:rPr>
              <a:t>year.month.day_PIXXXXXX_County_Subject</a:t>
            </a:r>
            <a:endParaRPr lang="en-US" sz="2400" b="1" dirty="0">
              <a:solidFill>
                <a:srgbClr val="0070C0"/>
              </a:solidFill>
              <a:latin typeface="+mj-lt"/>
            </a:endParaRPr>
          </a:p>
          <a:p>
            <a:endParaRPr lang="en-US" sz="2400" dirty="0">
              <a:solidFill>
                <a:srgbClr val="000000"/>
              </a:solidFill>
              <a:latin typeface="+mj-lt"/>
            </a:endParaRPr>
          </a:p>
          <a:p>
            <a:pPr algn="ctr"/>
            <a:r>
              <a:rPr lang="en-US" sz="2400" dirty="0">
                <a:solidFill>
                  <a:srgbClr val="000000"/>
                </a:solidFill>
                <a:latin typeface="+mj-lt"/>
              </a:rPr>
              <a:t>i.e.:      2023.04.12_PI0016789_Cobb_ENV_PFPR_Concurrence</a:t>
            </a:r>
          </a:p>
          <a:p>
            <a:endParaRPr lang="en-US" sz="2400" dirty="0">
              <a:solidFill>
                <a:srgbClr val="000000"/>
              </a:solidFill>
              <a:latin typeface="+mj-lt"/>
            </a:endParaRPr>
          </a:p>
          <a:p>
            <a:r>
              <a:rPr lang="en-US" sz="2400" b="1" dirty="0">
                <a:solidFill>
                  <a:schemeClr val="accent3"/>
                </a:solidFill>
                <a:latin typeface="+mj-lt"/>
              </a:rPr>
              <a:t>Rule Exception: </a:t>
            </a:r>
            <a:r>
              <a:rPr lang="en-US" sz="2400" dirty="0">
                <a:solidFill>
                  <a:srgbClr val="000000"/>
                </a:solidFill>
                <a:latin typeface="+mj-lt"/>
              </a:rPr>
              <a:t>Documents that have specific naming directions including but not limited to PCRF and cost estimates.</a:t>
            </a:r>
          </a:p>
          <a:p>
            <a:endParaRPr lang="en-US" sz="2400" dirty="0">
              <a:solidFill>
                <a:srgbClr val="000000"/>
              </a:solidFill>
              <a:latin typeface="+mj-lt"/>
            </a:endParaRPr>
          </a:p>
          <a:p>
            <a:pPr marL="285750" indent="-285750">
              <a:buFont typeface="Arial" panose="020B0604020202020204" pitchFamily="34" charset="0"/>
              <a:buChar char="•"/>
            </a:pPr>
            <a:endParaRPr lang="en-US" sz="2400" dirty="0">
              <a:solidFill>
                <a:srgbClr val="000000"/>
              </a:solidFill>
              <a:latin typeface="+mj-lt"/>
            </a:endParaRPr>
          </a:p>
        </p:txBody>
      </p:sp>
      <p:sp>
        <p:nvSpPr>
          <p:cNvPr id="5" name="Rectangle 4">
            <a:extLst>
              <a:ext uri="{FF2B5EF4-FFF2-40B4-BE49-F238E27FC236}">
                <a16:creationId xmlns:a16="http://schemas.microsoft.com/office/drawing/2014/main" id="{2BEBCF3E-BC27-29E0-2D00-7B460FECCFBB}"/>
              </a:ext>
            </a:extLst>
          </p:cNvPr>
          <p:cNvSpPr/>
          <p:nvPr/>
        </p:nvSpPr>
        <p:spPr>
          <a:xfrm>
            <a:off x="447472" y="3097530"/>
            <a:ext cx="1866901" cy="861244"/>
          </a:xfrm>
          <a:prstGeom prst="rect">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Use a 4-Digit Year</a:t>
            </a:r>
          </a:p>
        </p:txBody>
      </p:sp>
      <p:sp>
        <p:nvSpPr>
          <p:cNvPr id="6" name="Arrow: Down 5">
            <a:extLst>
              <a:ext uri="{FF2B5EF4-FFF2-40B4-BE49-F238E27FC236}">
                <a16:creationId xmlns:a16="http://schemas.microsoft.com/office/drawing/2014/main" id="{0B4177B8-B852-F9FE-1098-17F0E03E6376}"/>
              </a:ext>
            </a:extLst>
          </p:cNvPr>
          <p:cNvSpPr/>
          <p:nvPr/>
        </p:nvSpPr>
        <p:spPr>
          <a:xfrm rot="18055587">
            <a:off x="2447931" y="3746562"/>
            <a:ext cx="384750" cy="424425"/>
          </a:xfrm>
          <a:prstGeom prst="downArrow">
            <a:avLst/>
          </a:prstGeom>
          <a:solidFill>
            <a:schemeClr val="accent3"/>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546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500"/>
                                        <p:tgtEl>
                                          <p:spTgt spid="6"/>
                                        </p:tgtEl>
                                      </p:cBhvr>
                                    </p:animEffect>
                                    <p:anim calcmode="lin" valueType="num">
                                      <p:cBhvr>
                                        <p:cTn id="11" dur="1500" fill="hold"/>
                                        <p:tgtEl>
                                          <p:spTgt spid="6"/>
                                        </p:tgtEl>
                                        <p:attrNameLst>
                                          <p:attrName>ppt_x</p:attrName>
                                        </p:attrNameLst>
                                      </p:cBhvr>
                                      <p:tavLst>
                                        <p:tav tm="0">
                                          <p:val>
                                            <p:strVal val="#ppt_x"/>
                                          </p:val>
                                        </p:tav>
                                        <p:tav tm="100000">
                                          <p:val>
                                            <p:strVal val="#ppt_x"/>
                                          </p:val>
                                        </p:tav>
                                      </p:tavLst>
                                    </p:anim>
                                    <p:anim calcmode="lin" valueType="num">
                                      <p:cBhvr>
                                        <p:cTn id="12" dur="1500" fill="hold"/>
                                        <p:tgtEl>
                                          <p:spTgt spid="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0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500"/>
                                        <p:tgtEl>
                                          <p:spTgt spid="5"/>
                                        </p:tgtEl>
                                      </p:cBhvr>
                                    </p:animEffect>
                                    <p:anim calcmode="lin" valueType="num">
                                      <p:cBhvr>
                                        <p:cTn id="16" dur="1500" fill="hold"/>
                                        <p:tgtEl>
                                          <p:spTgt spid="5"/>
                                        </p:tgtEl>
                                        <p:attrNameLst>
                                          <p:attrName>ppt_x</p:attrName>
                                        </p:attrNameLst>
                                      </p:cBhvr>
                                      <p:tavLst>
                                        <p:tav tm="0">
                                          <p:val>
                                            <p:strVal val="#ppt_x"/>
                                          </p:val>
                                        </p:tav>
                                        <p:tav tm="100000">
                                          <p:val>
                                            <p:strVal val="#ppt_x"/>
                                          </p:val>
                                        </p:tav>
                                      </p:tavLst>
                                    </p:anim>
                                    <p:anim calcmode="lin" valueType="num">
                                      <p:cBhvr>
                                        <p:cTn id="17" dur="1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3" name="TextBox 2">
            <a:extLst>
              <a:ext uri="{FF2B5EF4-FFF2-40B4-BE49-F238E27FC236}">
                <a16:creationId xmlns:a16="http://schemas.microsoft.com/office/drawing/2014/main" id="{126FD7F0-D90C-2D8A-1051-316B754B1758}"/>
              </a:ext>
            </a:extLst>
          </p:cNvPr>
          <p:cNvSpPr txBox="1"/>
          <p:nvPr/>
        </p:nvSpPr>
        <p:spPr>
          <a:xfrm>
            <a:off x="1605387" y="2220862"/>
            <a:ext cx="8981226" cy="3785652"/>
          </a:xfrm>
          <a:prstGeom prst="rect">
            <a:avLst/>
          </a:prstGeom>
          <a:noFill/>
        </p:spPr>
        <p:txBody>
          <a:bodyPr wrap="square" rtlCol="0">
            <a:spAutoFit/>
          </a:bodyPr>
          <a:lstStyle/>
          <a:p>
            <a:r>
              <a:rPr lang="en-US" sz="2400" dirty="0">
                <a:solidFill>
                  <a:srgbClr val="000000"/>
                </a:solidFill>
                <a:latin typeface="+mj-lt"/>
              </a:rPr>
              <a:t>Best Practice for Naming Files is to include a descriptive subject which starts with the topic.</a:t>
            </a:r>
          </a:p>
          <a:p>
            <a:endParaRPr lang="en-US" sz="2400" dirty="0">
              <a:solidFill>
                <a:srgbClr val="000000"/>
              </a:solidFill>
              <a:latin typeface="+mj-lt"/>
            </a:endParaRPr>
          </a:p>
          <a:p>
            <a:r>
              <a:rPr lang="en-US" sz="2400" dirty="0">
                <a:solidFill>
                  <a:srgbClr val="000000"/>
                </a:solidFill>
                <a:latin typeface="+mj-lt"/>
              </a:rPr>
              <a:t>	Topics examples: ENV, UTL, </a:t>
            </a:r>
            <a:r>
              <a:rPr lang="en-US" sz="2400" dirty="0" err="1">
                <a:solidFill>
                  <a:srgbClr val="000000"/>
                </a:solidFill>
                <a:latin typeface="+mj-lt"/>
              </a:rPr>
              <a:t>Prelim_Dsgn</a:t>
            </a:r>
            <a:r>
              <a:rPr lang="en-US" sz="2400" dirty="0">
                <a:solidFill>
                  <a:srgbClr val="000000"/>
                </a:solidFill>
                <a:latin typeface="+mj-lt"/>
              </a:rPr>
              <a:t>, OMAT, etc.</a:t>
            </a:r>
          </a:p>
          <a:p>
            <a:endParaRPr lang="en-US" sz="2400" dirty="0">
              <a:solidFill>
                <a:srgbClr val="000000"/>
              </a:solidFill>
              <a:latin typeface="+mj-lt"/>
            </a:endParaRPr>
          </a:p>
          <a:p>
            <a:r>
              <a:rPr lang="en-US" sz="2400" dirty="0">
                <a:solidFill>
                  <a:srgbClr val="000000"/>
                </a:solidFill>
                <a:latin typeface="+mj-lt"/>
              </a:rPr>
              <a:t>File name example:</a:t>
            </a:r>
          </a:p>
          <a:p>
            <a:endParaRPr lang="en-US" sz="2400" dirty="0">
              <a:solidFill>
                <a:srgbClr val="000000"/>
              </a:solidFill>
              <a:latin typeface="+mj-lt"/>
            </a:endParaRPr>
          </a:p>
          <a:p>
            <a:pPr algn="ctr"/>
            <a:r>
              <a:rPr lang="en-US" sz="2400" dirty="0">
                <a:solidFill>
                  <a:srgbClr val="000000"/>
                </a:solidFill>
                <a:latin typeface="+mj-lt"/>
              </a:rPr>
              <a:t>2023.05.23_PI0033355_Fulton_UTL_1</a:t>
            </a:r>
            <a:r>
              <a:rPr lang="en-US" sz="2400" baseline="30000" dirty="0">
                <a:solidFill>
                  <a:srgbClr val="000000"/>
                </a:solidFill>
                <a:latin typeface="+mj-lt"/>
              </a:rPr>
              <a:t>ST</a:t>
            </a:r>
            <a:r>
              <a:rPr lang="en-US" sz="2400" dirty="0">
                <a:solidFill>
                  <a:srgbClr val="000000"/>
                </a:solidFill>
                <a:latin typeface="+mj-lt"/>
              </a:rPr>
              <a:t>_Submission</a:t>
            </a:r>
          </a:p>
          <a:p>
            <a:endParaRPr lang="en-US" sz="2400" dirty="0">
              <a:solidFill>
                <a:srgbClr val="000000"/>
              </a:solidFill>
              <a:latin typeface="+mj-lt"/>
            </a:endParaRPr>
          </a:p>
          <a:p>
            <a:pPr marL="285750" indent="-285750">
              <a:buFont typeface="Arial" panose="020B0604020202020204" pitchFamily="34" charset="0"/>
              <a:buChar char="•"/>
            </a:pPr>
            <a:endParaRPr lang="en-US" sz="2400" dirty="0">
              <a:solidFill>
                <a:srgbClr val="000000"/>
              </a:solidFill>
              <a:latin typeface="+mj-lt"/>
            </a:endParaRPr>
          </a:p>
        </p:txBody>
      </p:sp>
      <p:sp>
        <p:nvSpPr>
          <p:cNvPr id="5" name="Arrow: Up 4">
            <a:extLst>
              <a:ext uri="{FF2B5EF4-FFF2-40B4-BE49-F238E27FC236}">
                <a16:creationId xmlns:a16="http://schemas.microsoft.com/office/drawing/2014/main" id="{5727968F-C5EE-5948-CEE0-F1D0D1ADCDE0}"/>
              </a:ext>
            </a:extLst>
          </p:cNvPr>
          <p:cNvSpPr/>
          <p:nvPr/>
        </p:nvSpPr>
        <p:spPr>
          <a:xfrm>
            <a:off x="6896100" y="5168959"/>
            <a:ext cx="457200" cy="691798"/>
          </a:xfrm>
          <a:prstGeom prst="upArrow">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Up 5">
            <a:extLst>
              <a:ext uri="{FF2B5EF4-FFF2-40B4-BE49-F238E27FC236}">
                <a16:creationId xmlns:a16="http://schemas.microsoft.com/office/drawing/2014/main" id="{99BC02B0-20B7-7B2A-F43A-A5648FD2CCE3}"/>
              </a:ext>
            </a:extLst>
          </p:cNvPr>
          <p:cNvSpPr/>
          <p:nvPr/>
        </p:nvSpPr>
        <p:spPr>
          <a:xfrm>
            <a:off x="7588466" y="5178381"/>
            <a:ext cx="457200" cy="691798"/>
          </a:xfrm>
          <a:prstGeom prst="upArrow">
            <a:avLst/>
          </a:prstGeom>
          <a:solidFill>
            <a:srgbClr val="00B0F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13B44B2-76A8-18B6-D981-FF6903FB17A4}"/>
              </a:ext>
            </a:extLst>
          </p:cNvPr>
          <p:cNvSpPr txBox="1"/>
          <p:nvPr/>
        </p:nvSpPr>
        <p:spPr>
          <a:xfrm>
            <a:off x="6416932" y="5963976"/>
            <a:ext cx="936368" cy="461665"/>
          </a:xfrm>
          <a:prstGeom prst="rect">
            <a:avLst/>
          </a:prstGeom>
          <a:solidFill>
            <a:srgbClr val="FFFF00"/>
          </a:solidFill>
          <a:ln>
            <a:solidFill>
              <a:srgbClr val="000000"/>
            </a:solidFill>
          </a:ln>
        </p:spPr>
        <p:txBody>
          <a:bodyPr wrap="square" rtlCol="0">
            <a:spAutoFit/>
          </a:bodyPr>
          <a:lstStyle/>
          <a:p>
            <a:pPr algn="ctr"/>
            <a:r>
              <a:rPr lang="en-US" sz="2400" dirty="0">
                <a:solidFill>
                  <a:srgbClr val="000000"/>
                </a:solidFill>
                <a:latin typeface="+mj-lt"/>
              </a:rPr>
              <a:t>Topic</a:t>
            </a:r>
          </a:p>
        </p:txBody>
      </p:sp>
      <p:sp>
        <p:nvSpPr>
          <p:cNvPr id="9" name="TextBox 8">
            <a:extLst>
              <a:ext uri="{FF2B5EF4-FFF2-40B4-BE49-F238E27FC236}">
                <a16:creationId xmlns:a16="http://schemas.microsoft.com/office/drawing/2014/main" id="{0466C142-C826-7ADE-E567-088DA928F0E3}"/>
              </a:ext>
            </a:extLst>
          </p:cNvPr>
          <p:cNvSpPr txBox="1"/>
          <p:nvPr/>
        </p:nvSpPr>
        <p:spPr>
          <a:xfrm>
            <a:off x="7588466" y="5963976"/>
            <a:ext cx="1744331" cy="461665"/>
          </a:xfrm>
          <a:prstGeom prst="rect">
            <a:avLst/>
          </a:prstGeom>
          <a:solidFill>
            <a:srgbClr val="00B0F0"/>
          </a:solidFill>
          <a:ln>
            <a:solidFill>
              <a:srgbClr val="000000"/>
            </a:solidFill>
          </a:ln>
        </p:spPr>
        <p:txBody>
          <a:bodyPr wrap="square" rtlCol="0">
            <a:spAutoFit/>
          </a:bodyPr>
          <a:lstStyle/>
          <a:p>
            <a:pPr algn="ctr"/>
            <a:r>
              <a:rPr lang="en-US" sz="2400" dirty="0">
                <a:solidFill>
                  <a:schemeClr val="bg1"/>
                </a:solidFill>
                <a:latin typeface="+mj-lt"/>
              </a:rPr>
              <a:t>Description</a:t>
            </a:r>
          </a:p>
        </p:txBody>
      </p:sp>
      <p:sp>
        <p:nvSpPr>
          <p:cNvPr id="11" name="Title 1">
            <a:extLst>
              <a:ext uri="{FF2B5EF4-FFF2-40B4-BE49-F238E27FC236}">
                <a16:creationId xmlns:a16="http://schemas.microsoft.com/office/drawing/2014/main" id="{99244C41-9425-8AD3-92E5-DA1C5DBE4F00}"/>
              </a:ext>
            </a:extLst>
          </p:cNvPr>
          <p:cNvSpPr txBox="1">
            <a:spLocks/>
          </p:cNvSpPr>
          <p:nvPr/>
        </p:nvSpPr>
        <p:spPr>
          <a:xfrm>
            <a:off x="2057399" y="275942"/>
            <a:ext cx="7457873" cy="1145224"/>
          </a:xfrm>
          <a:prstGeom prst="rect">
            <a:avLst/>
          </a:prstGeom>
        </p:spPr>
        <p:txBody>
          <a:bodyPr anchor="b">
            <a:no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200">
                <a:solidFill>
                  <a:srgbClr val="000000"/>
                </a:solidFill>
              </a:rPr>
              <a:t>File Naming Convention</a:t>
            </a:r>
            <a:endParaRPr lang="en-US" sz="3200" dirty="0">
              <a:solidFill>
                <a:srgbClr val="000000"/>
              </a:solidFill>
            </a:endParaRPr>
          </a:p>
        </p:txBody>
      </p:sp>
    </p:spTree>
    <p:extLst>
      <p:ext uri="{BB962C8B-B14F-4D97-AF65-F5344CB8AC3E}">
        <p14:creationId xmlns:p14="http://schemas.microsoft.com/office/powerpoint/2010/main" val="56619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250"/>
                                  </p:stCondLst>
                                  <p:childTnLst>
                                    <p:set>
                                      <p:cBhvr>
                                        <p:cTn id="13" dur="1" fill="hold">
                                          <p:stCondLst>
                                            <p:cond delay="0"/>
                                          </p:stCondLst>
                                        </p:cTn>
                                        <p:tgtEl>
                                          <p:spTgt spid="3">
                                            <p:txEl>
                                              <p:pRg st="6" end="6"/>
                                            </p:txEl>
                                          </p:spTgt>
                                        </p:tgtEl>
                                        <p:attrNameLst>
                                          <p:attrName>style.visibility</p:attrName>
                                        </p:attrNameLst>
                                      </p:cBhvr>
                                      <p:to>
                                        <p:strVal val="visible"/>
                                      </p:to>
                                    </p:se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4263" y="-46381"/>
            <a:ext cx="9062937" cy="1145224"/>
          </a:xfrm>
        </p:spPr>
        <p:txBody>
          <a:bodyPr>
            <a:noAutofit/>
          </a:bodyPr>
          <a:lstStyle/>
          <a:p>
            <a:pPr algn="ctr"/>
            <a:r>
              <a:rPr lang="en-US" sz="3200" dirty="0">
                <a:solidFill>
                  <a:srgbClr val="000000"/>
                </a:solidFill>
                <a:latin typeface="+mj-lt"/>
              </a:rPr>
              <a:t>Finding Files on PW: Option 1</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pic>
        <p:nvPicPr>
          <p:cNvPr id="10" name="Picture 9">
            <a:extLst>
              <a:ext uri="{FF2B5EF4-FFF2-40B4-BE49-F238E27FC236}">
                <a16:creationId xmlns:a16="http://schemas.microsoft.com/office/drawing/2014/main" id="{645E7EAC-D77A-DFD4-EACC-B458C30EDE87}"/>
              </a:ext>
            </a:extLst>
          </p:cNvPr>
          <p:cNvPicPr>
            <a:picLocks noChangeAspect="1"/>
          </p:cNvPicPr>
          <p:nvPr/>
        </p:nvPicPr>
        <p:blipFill>
          <a:blip r:embed="rId3"/>
          <a:stretch>
            <a:fillRect/>
          </a:stretch>
        </p:blipFill>
        <p:spPr>
          <a:xfrm>
            <a:off x="370961" y="1515570"/>
            <a:ext cx="4772691" cy="3734321"/>
          </a:xfrm>
          <a:prstGeom prst="rect">
            <a:avLst/>
          </a:prstGeom>
        </p:spPr>
      </p:pic>
      <p:sp>
        <p:nvSpPr>
          <p:cNvPr id="11" name="TextBox 10">
            <a:extLst>
              <a:ext uri="{FF2B5EF4-FFF2-40B4-BE49-F238E27FC236}">
                <a16:creationId xmlns:a16="http://schemas.microsoft.com/office/drawing/2014/main" id="{3CE05476-2337-CAC1-12C3-1FB39BD04E32}"/>
              </a:ext>
            </a:extLst>
          </p:cNvPr>
          <p:cNvSpPr txBox="1"/>
          <p:nvPr/>
        </p:nvSpPr>
        <p:spPr>
          <a:xfrm>
            <a:off x="5410504" y="1638331"/>
            <a:ext cx="6248400" cy="2677656"/>
          </a:xfrm>
          <a:prstGeom prst="rect">
            <a:avLst/>
          </a:prstGeom>
          <a:noFill/>
        </p:spPr>
        <p:txBody>
          <a:bodyPr wrap="square" rtlCol="0">
            <a:spAutoFit/>
          </a:bodyPr>
          <a:lstStyle/>
          <a:p>
            <a:r>
              <a:rPr lang="en-US" sz="2400" dirty="0">
                <a:solidFill>
                  <a:srgbClr val="000000"/>
                </a:solidFill>
                <a:latin typeface="+mj-lt"/>
              </a:rPr>
              <a:t>1. Go to folder of the project that you want to find a file.</a:t>
            </a:r>
          </a:p>
          <a:p>
            <a:endParaRPr lang="en-US" sz="2400" dirty="0">
              <a:solidFill>
                <a:srgbClr val="000000"/>
              </a:solidFill>
              <a:latin typeface="+mj-lt"/>
            </a:endParaRPr>
          </a:p>
          <a:p>
            <a:r>
              <a:rPr lang="en-US" sz="2400" dirty="0">
                <a:solidFill>
                  <a:srgbClr val="000000"/>
                </a:solidFill>
                <a:latin typeface="+mj-lt"/>
              </a:rPr>
              <a:t>2. Right click on the folder and select “Advanced Search”</a:t>
            </a:r>
          </a:p>
          <a:p>
            <a:endParaRPr lang="en-US" sz="2400" dirty="0">
              <a:solidFill>
                <a:srgbClr val="000000"/>
              </a:solidFill>
              <a:latin typeface="+mj-lt"/>
            </a:endParaRPr>
          </a:p>
          <a:p>
            <a:endParaRPr lang="en-US" sz="2400" dirty="0">
              <a:solidFill>
                <a:srgbClr val="000000"/>
              </a:solidFill>
              <a:latin typeface="+mj-lt"/>
            </a:endParaRPr>
          </a:p>
        </p:txBody>
      </p:sp>
      <p:sp>
        <p:nvSpPr>
          <p:cNvPr id="3" name="Arrow: Left 2">
            <a:extLst>
              <a:ext uri="{FF2B5EF4-FFF2-40B4-BE49-F238E27FC236}">
                <a16:creationId xmlns:a16="http://schemas.microsoft.com/office/drawing/2014/main" id="{9F52C13B-D7C3-2A02-4603-40FC02837F22}"/>
              </a:ext>
            </a:extLst>
          </p:cNvPr>
          <p:cNvSpPr/>
          <p:nvPr/>
        </p:nvSpPr>
        <p:spPr>
          <a:xfrm>
            <a:off x="2095500" y="1862685"/>
            <a:ext cx="2057400" cy="302576"/>
          </a:xfrm>
          <a:prstGeom prst="left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28417F1-53AF-B9BA-52C9-4DA0EEAE6B59}"/>
              </a:ext>
            </a:extLst>
          </p:cNvPr>
          <p:cNvPicPr>
            <a:picLocks noChangeAspect="1"/>
          </p:cNvPicPr>
          <p:nvPr/>
        </p:nvPicPr>
        <p:blipFill>
          <a:blip r:embed="rId4"/>
          <a:stretch>
            <a:fillRect/>
          </a:stretch>
        </p:blipFill>
        <p:spPr>
          <a:xfrm>
            <a:off x="6186459" y="4154855"/>
            <a:ext cx="5472445" cy="2424197"/>
          </a:xfrm>
          <a:prstGeom prst="rect">
            <a:avLst/>
          </a:prstGeom>
          <a:ln w="76200">
            <a:solidFill>
              <a:srgbClr val="13784B"/>
            </a:solidFill>
          </a:ln>
        </p:spPr>
      </p:pic>
      <p:sp>
        <p:nvSpPr>
          <p:cNvPr id="7" name="Arrow: Left 6">
            <a:extLst>
              <a:ext uri="{FF2B5EF4-FFF2-40B4-BE49-F238E27FC236}">
                <a16:creationId xmlns:a16="http://schemas.microsoft.com/office/drawing/2014/main" id="{E9067BA9-6ACC-3BAD-232D-5F7D1056E6E4}"/>
              </a:ext>
            </a:extLst>
          </p:cNvPr>
          <p:cNvSpPr/>
          <p:nvPr/>
        </p:nvSpPr>
        <p:spPr>
          <a:xfrm rot="5400000">
            <a:off x="6651993" y="5899651"/>
            <a:ext cx="642837" cy="302576"/>
          </a:xfrm>
          <a:prstGeom prst="left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924DF63-285B-3762-7A11-E52F852C1A44}"/>
              </a:ext>
            </a:extLst>
          </p:cNvPr>
          <p:cNvSpPr txBox="1"/>
          <p:nvPr/>
        </p:nvSpPr>
        <p:spPr>
          <a:xfrm>
            <a:off x="303687" y="4823877"/>
            <a:ext cx="6248400" cy="1569660"/>
          </a:xfrm>
          <a:prstGeom prst="rect">
            <a:avLst/>
          </a:prstGeom>
          <a:noFill/>
        </p:spPr>
        <p:txBody>
          <a:bodyPr wrap="square" rtlCol="0">
            <a:spAutoFit/>
          </a:bodyPr>
          <a:lstStyle/>
          <a:p>
            <a:endParaRPr lang="en-US" sz="2400" dirty="0">
              <a:solidFill>
                <a:srgbClr val="000000"/>
              </a:solidFill>
              <a:latin typeface="+mj-lt"/>
            </a:endParaRPr>
          </a:p>
          <a:p>
            <a:r>
              <a:rPr lang="en-US" sz="2400" dirty="0">
                <a:solidFill>
                  <a:srgbClr val="000000"/>
                </a:solidFill>
                <a:latin typeface="+mj-lt"/>
              </a:rPr>
              <a:t>3. On the pop-up window, select “document search” and hit “ok”.</a:t>
            </a:r>
          </a:p>
          <a:p>
            <a:endParaRPr lang="en-US" sz="2400" dirty="0">
              <a:solidFill>
                <a:srgbClr val="000000"/>
              </a:solidFill>
              <a:latin typeface="+mj-lt"/>
            </a:endParaRPr>
          </a:p>
        </p:txBody>
      </p:sp>
      <p:sp>
        <p:nvSpPr>
          <p:cNvPr id="8" name="Rectangle 7">
            <a:extLst>
              <a:ext uri="{FF2B5EF4-FFF2-40B4-BE49-F238E27FC236}">
                <a16:creationId xmlns:a16="http://schemas.microsoft.com/office/drawing/2014/main" id="{127BCC92-A18A-7324-C693-09009F148CB4}"/>
              </a:ext>
            </a:extLst>
          </p:cNvPr>
          <p:cNvSpPr/>
          <p:nvPr/>
        </p:nvSpPr>
        <p:spPr>
          <a:xfrm>
            <a:off x="361547" y="1464995"/>
            <a:ext cx="4782105" cy="2901568"/>
          </a:xfrm>
          <a:prstGeom prst="rect">
            <a:avLst/>
          </a:prstGeom>
          <a:noFill/>
          <a:ln w="76200">
            <a:solidFill>
              <a:srgbClr val="13784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3677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125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childTnLst>
                          </p:cTn>
                        </p:par>
                        <p:par>
                          <p:cTn id="13" fill="hold">
                            <p:stCondLst>
                              <p:cond delay="1750"/>
                            </p:stCondLst>
                            <p:childTnLst>
                              <p:par>
                                <p:cTn id="14" presetID="1" presetClass="entr" presetSubtype="0" fill="hold" nodeType="afterEffect">
                                  <p:stCondLst>
                                    <p:cond delay="1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50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par>
                          <p:cTn id="19" fill="hold">
                            <p:stCondLst>
                              <p:cond delay="4500"/>
                            </p:stCondLst>
                            <p:childTnLst>
                              <p:par>
                                <p:cTn id="20" presetID="1" presetClass="entr" presetSubtype="0" fill="hold" grpId="0" nodeType="afterEffect">
                                  <p:stCondLst>
                                    <p:cond delay="125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11" name="TextBox 10">
            <a:extLst>
              <a:ext uri="{FF2B5EF4-FFF2-40B4-BE49-F238E27FC236}">
                <a16:creationId xmlns:a16="http://schemas.microsoft.com/office/drawing/2014/main" id="{3CE05476-2337-CAC1-12C3-1FB39BD04E32}"/>
              </a:ext>
            </a:extLst>
          </p:cNvPr>
          <p:cNvSpPr txBox="1"/>
          <p:nvPr/>
        </p:nvSpPr>
        <p:spPr>
          <a:xfrm>
            <a:off x="5829300" y="1152420"/>
            <a:ext cx="5833440" cy="6370975"/>
          </a:xfrm>
          <a:prstGeom prst="rect">
            <a:avLst/>
          </a:prstGeom>
          <a:noFill/>
        </p:spPr>
        <p:txBody>
          <a:bodyPr wrap="square" rtlCol="0">
            <a:spAutoFit/>
          </a:bodyPr>
          <a:lstStyle/>
          <a:p>
            <a:r>
              <a:rPr lang="en-US" sz="2400" dirty="0">
                <a:solidFill>
                  <a:srgbClr val="000000"/>
                </a:solidFill>
                <a:latin typeface="+mj-lt"/>
              </a:rPr>
              <a:t>4. On the new pop-up window, select the “general” tab.</a:t>
            </a:r>
          </a:p>
          <a:p>
            <a:endParaRPr lang="en-US" sz="2400" dirty="0">
              <a:solidFill>
                <a:srgbClr val="000000"/>
              </a:solidFill>
              <a:latin typeface="+mj-lt"/>
            </a:endParaRPr>
          </a:p>
          <a:p>
            <a:pPr marL="457200" indent="-457200">
              <a:buAutoNum type="alphaLcPeriod"/>
            </a:pPr>
            <a:r>
              <a:rPr lang="en-US" sz="2400" dirty="0">
                <a:solidFill>
                  <a:srgbClr val="000000"/>
                </a:solidFill>
                <a:latin typeface="+mj-lt"/>
              </a:rPr>
              <a:t>Then in the name box, write the word you are look for but it must have a asterisks on both sides of the word.</a:t>
            </a:r>
          </a:p>
          <a:p>
            <a:endParaRPr lang="en-US" sz="2400" dirty="0">
              <a:solidFill>
                <a:srgbClr val="000000"/>
              </a:solidFill>
              <a:latin typeface="+mj-lt"/>
            </a:endParaRPr>
          </a:p>
          <a:p>
            <a:r>
              <a:rPr lang="en-US" sz="2400" dirty="0">
                <a:solidFill>
                  <a:srgbClr val="000000"/>
                </a:solidFill>
                <a:latin typeface="+mj-lt"/>
              </a:rPr>
              <a:t>b. Hit “Apply” or “ok”.</a:t>
            </a:r>
          </a:p>
          <a:p>
            <a:endParaRPr lang="en-US" sz="2400" dirty="0">
              <a:solidFill>
                <a:srgbClr val="000000"/>
              </a:solidFill>
              <a:latin typeface="+mj-lt"/>
            </a:endParaRPr>
          </a:p>
          <a:p>
            <a:r>
              <a:rPr lang="en-US" sz="2400" dirty="0">
                <a:solidFill>
                  <a:srgbClr val="000000"/>
                </a:solidFill>
                <a:latin typeface="+mj-lt"/>
              </a:rPr>
              <a:t>It will search this file for a document with that specific word in the title.</a:t>
            </a:r>
          </a:p>
          <a:p>
            <a:endParaRPr lang="en-US" sz="2400" dirty="0">
              <a:solidFill>
                <a:srgbClr val="000000"/>
              </a:solidFill>
              <a:latin typeface="+mj-lt"/>
            </a:endParaRPr>
          </a:p>
          <a:p>
            <a:r>
              <a:rPr lang="en-US" sz="2400" b="1" dirty="0">
                <a:solidFill>
                  <a:srgbClr val="045594"/>
                </a:solidFill>
                <a:latin typeface="+mj-lt"/>
              </a:rPr>
              <a:t>Example: *NTP* (this will search for documents with “NTP” in the title)</a:t>
            </a:r>
          </a:p>
          <a:p>
            <a:endParaRPr lang="en-US" sz="2400" dirty="0">
              <a:solidFill>
                <a:srgbClr val="000000"/>
              </a:solidFill>
              <a:latin typeface="+mj-lt"/>
            </a:endParaRPr>
          </a:p>
          <a:p>
            <a:endParaRPr lang="en-US" sz="2400" dirty="0">
              <a:solidFill>
                <a:srgbClr val="000000"/>
              </a:solidFill>
              <a:latin typeface="+mj-lt"/>
            </a:endParaRPr>
          </a:p>
          <a:p>
            <a:endParaRPr lang="en-US" sz="2400" dirty="0">
              <a:solidFill>
                <a:srgbClr val="000000"/>
              </a:solidFill>
              <a:latin typeface="+mj-lt"/>
            </a:endParaRPr>
          </a:p>
        </p:txBody>
      </p:sp>
      <p:pic>
        <p:nvPicPr>
          <p:cNvPr id="12" name="Picture 11">
            <a:extLst>
              <a:ext uri="{FF2B5EF4-FFF2-40B4-BE49-F238E27FC236}">
                <a16:creationId xmlns:a16="http://schemas.microsoft.com/office/drawing/2014/main" id="{2D58DB41-839A-6962-DB0E-AD0308D8D7CC}"/>
              </a:ext>
            </a:extLst>
          </p:cNvPr>
          <p:cNvPicPr>
            <a:picLocks noChangeAspect="1"/>
          </p:cNvPicPr>
          <p:nvPr/>
        </p:nvPicPr>
        <p:blipFill>
          <a:blip r:embed="rId3"/>
          <a:stretch>
            <a:fillRect/>
          </a:stretch>
        </p:blipFill>
        <p:spPr>
          <a:xfrm>
            <a:off x="529260" y="896549"/>
            <a:ext cx="4735646" cy="5562600"/>
          </a:xfrm>
          <a:prstGeom prst="rect">
            <a:avLst/>
          </a:prstGeom>
          <a:ln w="76200">
            <a:solidFill>
              <a:srgbClr val="13784B"/>
            </a:solidFill>
          </a:ln>
        </p:spPr>
      </p:pic>
      <p:sp>
        <p:nvSpPr>
          <p:cNvPr id="13" name="Arrow: Down 12">
            <a:extLst>
              <a:ext uri="{FF2B5EF4-FFF2-40B4-BE49-F238E27FC236}">
                <a16:creationId xmlns:a16="http://schemas.microsoft.com/office/drawing/2014/main" id="{1FAFFB8A-1862-20A8-F803-7C4873873535}"/>
              </a:ext>
            </a:extLst>
          </p:cNvPr>
          <p:cNvSpPr/>
          <p:nvPr/>
        </p:nvSpPr>
        <p:spPr>
          <a:xfrm>
            <a:off x="677850" y="549238"/>
            <a:ext cx="296520" cy="694622"/>
          </a:xfrm>
          <a:prstGeom prst="down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Down 13">
            <a:extLst>
              <a:ext uri="{FF2B5EF4-FFF2-40B4-BE49-F238E27FC236}">
                <a16:creationId xmlns:a16="http://schemas.microsoft.com/office/drawing/2014/main" id="{1FFCC3BC-3C30-213B-C014-3EF78D2EABA8}"/>
              </a:ext>
            </a:extLst>
          </p:cNvPr>
          <p:cNvSpPr/>
          <p:nvPr/>
        </p:nvSpPr>
        <p:spPr>
          <a:xfrm rot="16200000">
            <a:off x="305462" y="1388710"/>
            <a:ext cx="296520" cy="447595"/>
          </a:xfrm>
          <a:prstGeom prst="down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2AB41549-360A-51A4-335F-37C9C61B35DD}"/>
              </a:ext>
            </a:extLst>
          </p:cNvPr>
          <p:cNvSpPr txBox="1">
            <a:spLocks/>
          </p:cNvSpPr>
          <p:nvPr/>
        </p:nvSpPr>
        <p:spPr>
          <a:xfrm>
            <a:off x="3763453" y="-89641"/>
            <a:ext cx="9062937" cy="114522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pPr algn="ctr"/>
            <a:r>
              <a:rPr lang="en-US" sz="3200" b="1" dirty="0">
                <a:solidFill>
                  <a:srgbClr val="000000"/>
                </a:solidFill>
              </a:rPr>
              <a:t>Finding Files on PW: Option 1</a:t>
            </a:r>
          </a:p>
        </p:txBody>
      </p:sp>
      <p:sp>
        <p:nvSpPr>
          <p:cNvPr id="2" name="Arrow: Down 1">
            <a:extLst>
              <a:ext uri="{FF2B5EF4-FFF2-40B4-BE49-F238E27FC236}">
                <a16:creationId xmlns:a16="http://schemas.microsoft.com/office/drawing/2014/main" id="{46A8F59A-7E91-0A4E-9A4F-EE803558E5DA}"/>
              </a:ext>
            </a:extLst>
          </p:cNvPr>
          <p:cNvSpPr/>
          <p:nvPr/>
        </p:nvSpPr>
        <p:spPr>
          <a:xfrm rot="10800000">
            <a:off x="2083410" y="6365912"/>
            <a:ext cx="296520" cy="354928"/>
          </a:xfrm>
          <a:prstGeom prst="down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844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125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4" end="4"/>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125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36104-8181-0F03-0D77-7F9D2DDDC6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48B9DB-9754-AC71-6245-4691513CDBF4}"/>
              </a:ext>
            </a:extLst>
          </p:cNvPr>
          <p:cNvSpPr>
            <a:spLocks noGrp="1"/>
          </p:cNvSpPr>
          <p:nvPr>
            <p:ph type="title"/>
          </p:nvPr>
        </p:nvSpPr>
        <p:spPr>
          <a:xfrm>
            <a:off x="838199" y="942190"/>
            <a:ext cx="10515600" cy="1145224"/>
          </a:xfrm>
        </p:spPr>
        <p:txBody>
          <a:bodyPr>
            <a:noAutofit/>
          </a:bodyPr>
          <a:lstStyle/>
          <a:p>
            <a:pPr algn="ctr"/>
            <a:r>
              <a:rPr lang="en-US" sz="4400" dirty="0">
                <a:latin typeface="+mj-lt"/>
              </a:rPr>
              <a:t>What is ProjectWise? </a:t>
            </a:r>
            <a:br>
              <a:rPr lang="en-US" sz="4400" dirty="0">
                <a:latin typeface="+mj-lt"/>
              </a:rPr>
            </a:br>
            <a:r>
              <a:rPr lang="en-US" sz="4400" dirty="0">
                <a:latin typeface="+mj-lt"/>
              </a:rPr>
              <a:t>What is its Purpose?</a:t>
            </a:r>
          </a:p>
        </p:txBody>
      </p:sp>
      <p:sp>
        <p:nvSpPr>
          <p:cNvPr id="3" name="Content Placeholder 2">
            <a:extLst>
              <a:ext uri="{FF2B5EF4-FFF2-40B4-BE49-F238E27FC236}">
                <a16:creationId xmlns:a16="http://schemas.microsoft.com/office/drawing/2014/main" id="{EE7A2FB9-03EB-205F-2BB4-E04E965FF69B}"/>
              </a:ext>
            </a:extLst>
          </p:cNvPr>
          <p:cNvSpPr>
            <a:spLocks noGrp="1"/>
          </p:cNvSpPr>
          <p:nvPr>
            <p:ph idx="1"/>
          </p:nvPr>
        </p:nvSpPr>
        <p:spPr>
          <a:xfrm>
            <a:off x="1749166" y="3059583"/>
            <a:ext cx="8693667" cy="2335377"/>
          </a:xfrm>
          <a:solidFill>
            <a:schemeClr val="accent6">
              <a:alpha val="50000"/>
            </a:schemeClr>
          </a:solidFill>
          <a:ln w="38100">
            <a:solidFill>
              <a:srgbClr val="13784B"/>
            </a:solidFill>
            <a:prstDash val="dash"/>
          </a:ln>
        </p:spPr>
        <p:txBody>
          <a:bodyPr>
            <a:normAutofit/>
          </a:bodyPr>
          <a:lstStyle/>
          <a:p>
            <a:pPr marL="0" indent="0">
              <a:buNone/>
            </a:pPr>
            <a:r>
              <a:rPr lang="en-US" sz="3200" dirty="0">
                <a:solidFill>
                  <a:srgbClr val="000000"/>
                </a:solidFill>
                <a:latin typeface="+mj-lt"/>
              </a:rPr>
              <a:t>It is a software</a:t>
            </a:r>
            <a:r>
              <a:rPr lang="en-US" sz="3200" dirty="0">
                <a:solidFill>
                  <a:srgbClr val="000000"/>
                </a:solidFill>
                <a:effectLst/>
                <a:latin typeface="+mj-lt"/>
                <a:ea typeface="Calibri" panose="020F0502020204030204" pitchFamily="34" charset="0"/>
                <a:cs typeface="Times New Roman" panose="02020603050405020304" pitchFamily="18" charset="0"/>
              </a:rPr>
              <a:t> program used by GDOT to store documents and files related to a project. It provides a </a:t>
            </a:r>
            <a:r>
              <a:rPr lang="en-US" sz="3200" dirty="0">
                <a:solidFill>
                  <a:srgbClr val="FFFF00"/>
                </a:solidFill>
                <a:effectLst/>
                <a:latin typeface="+mj-lt"/>
                <a:ea typeface="Calibri" panose="020F0502020204030204" pitchFamily="34" charset="0"/>
                <a:cs typeface="Times New Roman" panose="02020603050405020304" pitchFamily="18" charset="0"/>
              </a:rPr>
              <a:t>centralized location </a:t>
            </a:r>
            <a:r>
              <a:rPr lang="en-US" sz="3200" dirty="0">
                <a:solidFill>
                  <a:srgbClr val="000000"/>
                </a:solidFill>
                <a:effectLst/>
                <a:latin typeface="+mj-lt"/>
                <a:ea typeface="Calibri" panose="020F0502020204030204" pitchFamily="34" charset="0"/>
                <a:cs typeface="Times New Roman" panose="02020603050405020304" pitchFamily="18" charset="0"/>
              </a:rPr>
              <a:t>for documentation and </a:t>
            </a:r>
            <a:r>
              <a:rPr lang="en-US" sz="3200" dirty="0">
                <a:solidFill>
                  <a:srgbClr val="FFFF00"/>
                </a:solidFill>
                <a:effectLst/>
                <a:latin typeface="+mj-lt"/>
                <a:ea typeface="Calibri" panose="020F0502020204030204" pitchFamily="34" charset="0"/>
                <a:cs typeface="Times New Roman" panose="02020603050405020304" pitchFamily="18" charset="0"/>
              </a:rPr>
              <a:t>uniform way to save files or find information </a:t>
            </a:r>
            <a:r>
              <a:rPr lang="en-US" sz="3200" dirty="0">
                <a:solidFill>
                  <a:srgbClr val="000000"/>
                </a:solidFill>
                <a:effectLst/>
                <a:latin typeface="+mj-lt"/>
                <a:ea typeface="Calibri" panose="020F0502020204030204" pitchFamily="34" charset="0"/>
                <a:cs typeface="Times New Roman" panose="02020603050405020304" pitchFamily="18" charset="0"/>
              </a:rPr>
              <a:t>related to a project. </a:t>
            </a:r>
            <a:endParaRPr lang="en-US" sz="3200" dirty="0">
              <a:solidFill>
                <a:srgbClr val="000000"/>
              </a:solidFill>
              <a:latin typeface="+mj-lt"/>
            </a:endParaRPr>
          </a:p>
        </p:txBody>
      </p:sp>
    </p:spTree>
    <p:extLst>
      <p:ext uri="{BB962C8B-B14F-4D97-AF65-F5344CB8AC3E}">
        <p14:creationId xmlns:p14="http://schemas.microsoft.com/office/powerpoint/2010/main" val="4062174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11" name="TextBox 10">
            <a:extLst>
              <a:ext uri="{FF2B5EF4-FFF2-40B4-BE49-F238E27FC236}">
                <a16:creationId xmlns:a16="http://schemas.microsoft.com/office/drawing/2014/main" id="{3CE05476-2337-CAC1-12C3-1FB39BD04E32}"/>
              </a:ext>
            </a:extLst>
          </p:cNvPr>
          <p:cNvSpPr txBox="1"/>
          <p:nvPr/>
        </p:nvSpPr>
        <p:spPr>
          <a:xfrm>
            <a:off x="6803471" y="2703016"/>
            <a:ext cx="4570543" cy="4154984"/>
          </a:xfrm>
          <a:prstGeom prst="rect">
            <a:avLst/>
          </a:prstGeom>
          <a:noFill/>
        </p:spPr>
        <p:txBody>
          <a:bodyPr wrap="square" rtlCol="0">
            <a:spAutoFit/>
          </a:bodyPr>
          <a:lstStyle/>
          <a:p>
            <a:pPr marL="514350" indent="-514350">
              <a:buAutoNum type="arabicPeriod"/>
            </a:pPr>
            <a:r>
              <a:rPr lang="en-US" sz="2400" dirty="0">
                <a:solidFill>
                  <a:srgbClr val="000000"/>
                </a:solidFill>
                <a:latin typeface="+mj-lt"/>
              </a:rPr>
              <a:t>At the top of the page, select the binoculars icon.</a:t>
            </a:r>
          </a:p>
          <a:p>
            <a:pPr marL="914400" lvl="1" indent="-457200">
              <a:buFont typeface="Arial" panose="020B0604020202020204" pitchFamily="34" charset="0"/>
              <a:buChar char="•"/>
            </a:pPr>
            <a:r>
              <a:rPr lang="en-US" sz="2400" dirty="0">
                <a:solidFill>
                  <a:srgbClr val="000000"/>
                </a:solidFill>
                <a:latin typeface="+mj-lt"/>
              </a:rPr>
              <a:t>First, make sure the correct PI is highlighted.</a:t>
            </a:r>
          </a:p>
          <a:p>
            <a:endParaRPr lang="en-US" sz="2400" dirty="0">
              <a:solidFill>
                <a:srgbClr val="000000"/>
              </a:solidFill>
              <a:latin typeface="+mj-lt"/>
            </a:endParaRPr>
          </a:p>
          <a:p>
            <a:r>
              <a:rPr lang="en-US" sz="2400" dirty="0">
                <a:solidFill>
                  <a:srgbClr val="000000"/>
                </a:solidFill>
                <a:latin typeface="+mj-lt"/>
              </a:rPr>
              <a:t>2. Enter a key word.</a:t>
            </a:r>
          </a:p>
          <a:p>
            <a:endParaRPr lang="en-US" sz="2400" dirty="0">
              <a:solidFill>
                <a:srgbClr val="000000"/>
              </a:solidFill>
              <a:latin typeface="+mj-lt"/>
            </a:endParaRPr>
          </a:p>
          <a:p>
            <a:r>
              <a:rPr lang="en-US" sz="2400" dirty="0">
                <a:solidFill>
                  <a:srgbClr val="000000"/>
                </a:solidFill>
                <a:latin typeface="+mj-lt"/>
              </a:rPr>
              <a:t>3. Hit search. </a:t>
            </a:r>
          </a:p>
          <a:p>
            <a:endParaRPr lang="en-US" sz="2400" dirty="0">
              <a:solidFill>
                <a:srgbClr val="000000"/>
              </a:solidFill>
              <a:latin typeface="+mj-lt"/>
            </a:endParaRPr>
          </a:p>
          <a:p>
            <a:endParaRPr lang="en-US" sz="2400" dirty="0">
              <a:solidFill>
                <a:srgbClr val="000000"/>
              </a:solidFill>
              <a:latin typeface="+mj-lt"/>
            </a:endParaRPr>
          </a:p>
          <a:p>
            <a:endParaRPr lang="en-US" sz="2400" dirty="0">
              <a:solidFill>
                <a:srgbClr val="000000"/>
              </a:solidFill>
              <a:latin typeface="+mj-lt"/>
            </a:endParaRPr>
          </a:p>
        </p:txBody>
      </p:sp>
      <p:pic>
        <p:nvPicPr>
          <p:cNvPr id="12" name="Picture 11">
            <a:extLst>
              <a:ext uri="{FF2B5EF4-FFF2-40B4-BE49-F238E27FC236}">
                <a16:creationId xmlns:a16="http://schemas.microsoft.com/office/drawing/2014/main" id="{2D58DB41-839A-6962-DB0E-AD0308D8D7C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6346" y="2146250"/>
            <a:ext cx="5964543" cy="3934875"/>
          </a:xfrm>
          <a:prstGeom prst="rect">
            <a:avLst/>
          </a:prstGeom>
          <a:ln w="76200">
            <a:solidFill>
              <a:srgbClr val="13784B"/>
            </a:solidFill>
          </a:ln>
        </p:spPr>
      </p:pic>
      <p:sp>
        <p:nvSpPr>
          <p:cNvPr id="13" name="Arrow: Down 12">
            <a:extLst>
              <a:ext uri="{FF2B5EF4-FFF2-40B4-BE49-F238E27FC236}">
                <a16:creationId xmlns:a16="http://schemas.microsoft.com/office/drawing/2014/main" id="{1FAFFB8A-1862-20A8-F803-7C4873873535}"/>
              </a:ext>
            </a:extLst>
          </p:cNvPr>
          <p:cNvSpPr/>
          <p:nvPr/>
        </p:nvSpPr>
        <p:spPr>
          <a:xfrm>
            <a:off x="3124200" y="1842043"/>
            <a:ext cx="296520" cy="860973"/>
          </a:xfrm>
          <a:prstGeom prst="down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F7F2FFDE-4B55-0554-B95A-926F8628698B}"/>
              </a:ext>
            </a:extLst>
          </p:cNvPr>
          <p:cNvSpPr>
            <a:spLocks noGrp="1"/>
          </p:cNvSpPr>
          <p:nvPr>
            <p:ph type="title"/>
          </p:nvPr>
        </p:nvSpPr>
        <p:spPr>
          <a:xfrm>
            <a:off x="3522153" y="-2224"/>
            <a:ext cx="9062937" cy="1145224"/>
          </a:xfrm>
        </p:spPr>
        <p:txBody>
          <a:bodyPr>
            <a:noAutofit/>
          </a:bodyPr>
          <a:lstStyle/>
          <a:p>
            <a:pPr algn="ctr"/>
            <a:r>
              <a:rPr lang="en-US" sz="3200" dirty="0">
                <a:solidFill>
                  <a:srgbClr val="000000"/>
                </a:solidFill>
              </a:rPr>
              <a:t>Finding Files on PW: Option 2</a:t>
            </a:r>
          </a:p>
        </p:txBody>
      </p:sp>
    </p:spTree>
    <p:extLst>
      <p:ext uri="{BB962C8B-B14F-4D97-AF65-F5344CB8AC3E}">
        <p14:creationId xmlns:p14="http://schemas.microsoft.com/office/powerpoint/2010/main" val="1971259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1">
                                            <p:txEl>
                                              <p:pRg st="0" end="0"/>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11">
                                            <p:txEl>
                                              <p:pRg st="1" end="1"/>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750"/>
                                  </p:stCondLst>
                                  <p:childTnLst>
                                    <p:set>
                                      <p:cBhvr>
                                        <p:cTn id="15" dur="1" fill="hold">
                                          <p:stCondLst>
                                            <p:cond delay="0"/>
                                          </p:stCondLst>
                                        </p:cTn>
                                        <p:tgtEl>
                                          <p:spTgt spid="11">
                                            <p:txEl>
                                              <p:pRg st="3" end="3"/>
                                            </p:txEl>
                                          </p:spTgt>
                                        </p:tgtEl>
                                        <p:attrNameLst>
                                          <p:attrName>style.visibility</p:attrName>
                                        </p:attrNameLst>
                                      </p:cBhvr>
                                      <p:to>
                                        <p:strVal val="visible"/>
                                      </p:to>
                                    </p:set>
                                  </p:childTnLst>
                                </p:cTn>
                              </p:par>
                            </p:childTnLst>
                          </p:cTn>
                        </p:par>
                        <p:par>
                          <p:cTn id="16" fill="hold">
                            <p:stCondLst>
                              <p:cond delay="4250"/>
                            </p:stCondLst>
                            <p:childTnLst>
                              <p:par>
                                <p:cTn id="17" presetID="1" presetClass="entr" presetSubtype="0" fill="hold" nodeType="afterEffect">
                                  <p:stCondLst>
                                    <p:cond delay="175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11" name="TextBox 10">
            <a:extLst>
              <a:ext uri="{FF2B5EF4-FFF2-40B4-BE49-F238E27FC236}">
                <a16:creationId xmlns:a16="http://schemas.microsoft.com/office/drawing/2014/main" id="{3CE05476-2337-CAC1-12C3-1FB39BD04E32}"/>
              </a:ext>
            </a:extLst>
          </p:cNvPr>
          <p:cNvSpPr txBox="1"/>
          <p:nvPr/>
        </p:nvSpPr>
        <p:spPr>
          <a:xfrm>
            <a:off x="6816963" y="3393984"/>
            <a:ext cx="4481207" cy="2677656"/>
          </a:xfrm>
          <a:prstGeom prst="rect">
            <a:avLst/>
          </a:prstGeom>
          <a:noFill/>
        </p:spPr>
        <p:txBody>
          <a:bodyPr wrap="square" rtlCol="0">
            <a:spAutoFit/>
          </a:bodyPr>
          <a:lstStyle/>
          <a:p>
            <a:pPr marL="514350" indent="-514350">
              <a:buAutoNum type="arabicPeriod"/>
            </a:pPr>
            <a:r>
              <a:rPr lang="en-US" sz="2400" dirty="0">
                <a:solidFill>
                  <a:srgbClr val="000000"/>
                </a:solidFill>
                <a:latin typeface="+mj-lt"/>
              </a:rPr>
              <a:t>If you have recently done a search, look in the saved search folder.</a:t>
            </a:r>
          </a:p>
          <a:p>
            <a:endParaRPr lang="en-US" sz="2400" dirty="0">
              <a:solidFill>
                <a:srgbClr val="000000"/>
              </a:solidFill>
              <a:latin typeface="+mj-lt"/>
            </a:endParaRPr>
          </a:p>
          <a:p>
            <a:endParaRPr lang="en-US" sz="2400" dirty="0">
              <a:solidFill>
                <a:srgbClr val="000000"/>
              </a:solidFill>
              <a:latin typeface="+mj-lt"/>
            </a:endParaRPr>
          </a:p>
          <a:p>
            <a:endParaRPr lang="en-US" sz="2400" dirty="0">
              <a:solidFill>
                <a:srgbClr val="000000"/>
              </a:solidFill>
              <a:latin typeface="+mj-lt"/>
            </a:endParaRPr>
          </a:p>
          <a:p>
            <a:endParaRPr lang="en-US" sz="2400" dirty="0">
              <a:solidFill>
                <a:srgbClr val="000000"/>
              </a:solidFill>
              <a:latin typeface="+mj-lt"/>
            </a:endParaRPr>
          </a:p>
        </p:txBody>
      </p:sp>
      <p:pic>
        <p:nvPicPr>
          <p:cNvPr id="12" name="Picture 11">
            <a:extLst>
              <a:ext uri="{FF2B5EF4-FFF2-40B4-BE49-F238E27FC236}">
                <a16:creationId xmlns:a16="http://schemas.microsoft.com/office/drawing/2014/main" id="{2D58DB41-839A-6962-DB0E-AD0308D8D7C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7977" y="1835981"/>
            <a:ext cx="5674031" cy="4373307"/>
          </a:xfrm>
          <a:prstGeom prst="rect">
            <a:avLst/>
          </a:prstGeom>
          <a:ln w="76200">
            <a:solidFill>
              <a:srgbClr val="13784B"/>
            </a:solidFill>
          </a:ln>
        </p:spPr>
      </p:pic>
      <p:sp>
        <p:nvSpPr>
          <p:cNvPr id="13" name="Arrow: Down 12">
            <a:extLst>
              <a:ext uri="{FF2B5EF4-FFF2-40B4-BE49-F238E27FC236}">
                <a16:creationId xmlns:a16="http://schemas.microsoft.com/office/drawing/2014/main" id="{1FAFFB8A-1862-20A8-F803-7C4873873535}"/>
              </a:ext>
            </a:extLst>
          </p:cNvPr>
          <p:cNvSpPr/>
          <p:nvPr/>
        </p:nvSpPr>
        <p:spPr>
          <a:xfrm rot="5400000">
            <a:off x="4001382" y="4196522"/>
            <a:ext cx="296520" cy="860973"/>
          </a:xfrm>
          <a:prstGeom prst="downArrow">
            <a:avLst/>
          </a:prstGeom>
          <a:solidFill>
            <a:schemeClr val="accent3"/>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F7F2FFDE-4B55-0554-B95A-926F8628698B}"/>
              </a:ext>
            </a:extLst>
          </p:cNvPr>
          <p:cNvSpPr>
            <a:spLocks noGrp="1"/>
          </p:cNvSpPr>
          <p:nvPr>
            <p:ph type="title"/>
          </p:nvPr>
        </p:nvSpPr>
        <p:spPr>
          <a:xfrm>
            <a:off x="3384993" y="116099"/>
            <a:ext cx="9062937" cy="1145224"/>
          </a:xfrm>
        </p:spPr>
        <p:txBody>
          <a:bodyPr>
            <a:noAutofit/>
          </a:bodyPr>
          <a:lstStyle/>
          <a:p>
            <a:pPr algn="ctr"/>
            <a:r>
              <a:rPr lang="en-US" sz="3200" dirty="0">
                <a:solidFill>
                  <a:srgbClr val="000000"/>
                </a:solidFill>
              </a:rPr>
              <a:t>Finding Files on PW: Option 3</a:t>
            </a:r>
          </a:p>
        </p:txBody>
      </p:sp>
    </p:spTree>
    <p:extLst>
      <p:ext uri="{BB962C8B-B14F-4D97-AF65-F5344CB8AC3E}">
        <p14:creationId xmlns:p14="http://schemas.microsoft.com/office/powerpoint/2010/main" val="1810879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770" y="356692"/>
            <a:ext cx="10053537" cy="1145224"/>
          </a:xfrm>
        </p:spPr>
        <p:txBody>
          <a:bodyPr>
            <a:noAutofit/>
          </a:bodyPr>
          <a:lstStyle/>
          <a:p>
            <a:pPr algn="ctr"/>
            <a:r>
              <a:rPr lang="en-US" sz="3200" dirty="0">
                <a:solidFill>
                  <a:srgbClr val="000000"/>
                </a:solidFill>
              </a:rPr>
              <a:t>Removing a File or Folder on PW</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3124200" y="2512376"/>
            <a:ext cx="8001000"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11" name="TextBox 10">
            <a:extLst>
              <a:ext uri="{FF2B5EF4-FFF2-40B4-BE49-F238E27FC236}">
                <a16:creationId xmlns:a16="http://schemas.microsoft.com/office/drawing/2014/main" id="{3CE05476-2337-CAC1-12C3-1FB39BD04E32}"/>
              </a:ext>
            </a:extLst>
          </p:cNvPr>
          <p:cNvSpPr txBox="1"/>
          <p:nvPr/>
        </p:nvSpPr>
        <p:spPr>
          <a:xfrm>
            <a:off x="2971800" y="2668012"/>
            <a:ext cx="7452360" cy="2677656"/>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000000"/>
                </a:solidFill>
                <a:latin typeface="+mj-lt"/>
              </a:rPr>
              <a:t>Right click and select “delete”</a:t>
            </a:r>
          </a:p>
          <a:p>
            <a:endParaRPr lang="en-US" sz="2400" dirty="0">
              <a:solidFill>
                <a:srgbClr val="000000"/>
              </a:solidFill>
              <a:latin typeface="+mj-lt"/>
            </a:endParaRPr>
          </a:p>
          <a:p>
            <a:pPr marL="342900" indent="-342900">
              <a:buFont typeface="Arial" panose="020B0604020202020204" pitchFamily="34" charset="0"/>
              <a:buChar char="•"/>
            </a:pPr>
            <a:r>
              <a:rPr lang="en-US" sz="2400" dirty="0">
                <a:solidFill>
                  <a:srgbClr val="000000"/>
                </a:solidFill>
                <a:latin typeface="+mj-lt"/>
              </a:rPr>
              <a:t>If that does not work, </a:t>
            </a:r>
          </a:p>
          <a:p>
            <a:pPr marL="800100" lvl="1" indent="-342900">
              <a:buFont typeface="Arial" panose="020B0604020202020204" pitchFamily="34" charset="0"/>
              <a:buChar char="•"/>
            </a:pPr>
            <a:r>
              <a:rPr lang="en-US" sz="2400" dirty="0">
                <a:solidFill>
                  <a:srgbClr val="000000"/>
                </a:solidFill>
                <a:latin typeface="+mj-lt"/>
              </a:rPr>
              <a:t>Rename the folder or file “</a:t>
            </a:r>
            <a:r>
              <a:rPr lang="en-US" sz="2400" b="1" dirty="0">
                <a:solidFill>
                  <a:srgbClr val="0070C0"/>
                </a:solidFill>
                <a:latin typeface="+mj-lt"/>
              </a:rPr>
              <a:t>Delete this XXX (name)</a:t>
            </a:r>
            <a:r>
              <a:rPr lang="en-US" sz="2400" dirty="0">
                <a:solidFill>
                  <a:srgbClr val="000000"/>
                </a:solidFill>
                <a:latin typeface="+mj-lt"/>
              </a:rPr>
              <a:t>”</a:t>
            </a:r>
          </a:p>
          <a:p>
            <a:endParaRPr lang="en-US" sz="2400" dirty="0">
              <a:solidFill>
                <a:srgbClr val="000000"/>
              </a:solidFill>
              <a:latin typeface="+mj-lt"/>
            </a:endParaRPr>
          </a:p>
          <a:p>
            <a:endParaRPr lang="en-US" sz="2400" dirty="0">
              <a:solidFill>
                <a:srgbClr val="000000"/>
              </a:solidFill>
              <a:latin typeface="+mj-lt"/>
            </a:endParaRPr>
          </a:p>
          <a:p>
            <a:endParaRPr lang="en-US" sz="2400" dirty="0">
              <a:solidFill>
                <a:srgbClr val="000000"/>
              </a:solidFill>
              <a:latin typeface="+mj-lt"/>
            </a:endParaRPr>
          </a:p>
        </p:txBody>
      </p:sp>
    </p:spTree>
    <p:extLst>
      <p:ext uri="{BB962C8B-B14F-4D97-AF65-F5344CB8AC3E}">
        <p14:creationId xmlns:p14="http://schemas.microsoft.com/office/powerpoint/2010/main" val="3647797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78541"/>
            <a:ext cx="10515600" cy="1145224"/>
          </a:xfrm>
        </p:spPr>
        <p:txBody>
          <a:bodyPr>
            <a:noAutofit/>
          </a:bodyPr>
          <a:lstStyle/>
          <a:p>
            <a:pPr algn="ctr"/>
            <a:r>
              <a:rPr lang="en-US" sz="4400" dirty="0"/>
              <a:t>What Types of Files and Documents </a:t>
            </a:r>
            <a:br>
              <a:rPr lang="en-US" sz="4400" dirty="0"/>
            </a:br>
            <a:r>
              <a:rPr lang="en-US" sz="4400" dirty="0"/>
              <a:t>Are Saved to PW?</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838200" y="2446020"/>
            <a:ext cx="10515600" cy="4269991"/>
          </a:xfrm>
        </p:spPr>
        <p:txBody>
          <a:bodyPr>
            <a:normAutofit/>
          </a:bodyPr>
          <a:lstStyle/>
          <a:p>
            <a:pPr marL="0" indent="0" algn="l">
              <a:buNone/>
            </a:pPr>
            <a:r>
              <a:rPr lang="en-US" sz="3200" dirty="0">
                <a:solidFill>
                  <a:srgbClr val="000000"/>
                </a:solidFill>
                <a:effectLst/>
                <a:latin typeface="+mj-lt"/>
                <a:ea typeface="Calibri" panose="020F0502020204030204" pitchFamily="34" charset="0"/>
                <a:cs typeface="Times New Roman" panose="02020603050405020304" pitchFamily="18" charset="0"/>
              </a:rPr>
              <a:t>ALL</a:t>
            </a:r>
            <a:r>
              <a:rPr lang="en-US" sz="3200" b="0" dirty="0">
                <a:solidFill>
                  <a:srgbClr val="000000"/>
                </a:solidFill>
                <a:effectLst/>
                <a:latin typeface="+mj-lt"/>
                <a:ea typeface="Calibri" panose="020F0502020204030204" pitchFamily="34" charset="0"/>
                <a:cs typeface="Times New Roman" panose="02020603050405020304" pitchFamily="18" charset="0"/>
              </a:rPr>
              <a:t> files related to: </a:t>
            </a:r>
          </a:p>
          <a:p>
            <a:pPr marL="1025525" indent="-457200" algn="l">
              <a:buFont typeface="Wingdings" panose="05000000000000000000" pitchFamily="2" charset="2"/>
              <a:buChar char="Ø"/>
            </a:pPr>
            <a:r>
              <a:rPr lang="en-US" sz="3200" b="0" dirty="0">
                <a:solidFill>
                  <a:srgbClr val="000000"/>
                </a:solidFill>
                <a:latin typeface="+mj-lt"/>
                <a:ea typeface="Calibri" panose="020F0502020204030204" pitchFamily="34" charset="0"/>
                <a:cs typeface="Times New Roman" panose="02020603050405020304" pitchFamily="18" charset="0"/>
              </a:rPr>
              <a:t>P</a:t>
            </a:r>
            <a:r>
              <a:rPr lang="en-US" sz="3200" b="0" dirty="0">
                <a:solidFill>
                  <a:srgbClr val="000000"/>
                </a:solidFill>
                <a:effectLst/>
                <a:latin typeface="+mj-lt"/>
                <a:ea typeface="Calibri" panose="020F0502020204030204" pitchFamily="34" charset="0"/>
                <a:cs typeface="Times New Roman" panose="02020603050405020304" pitchFamily="18" charset="0"/>
              </a:rPr>
              <a:t>roject </a:t>
            </a:r>
            <a:r>
              <a:rPr lang="en-US" sz="3200" b="0" dirty="0">
                <a:solidFill>
                  <a:srgbClr val="000000"/>
                </a:solidFill>
                <a:latin typeface="+mj-lt"/>
                <a:ea typeface="Calibri" panose="020F0502020204030204" pitchFamily="34" charset="0"/>
                <a:cs typeface="Times New Roman" panose="02020603050405020304" pitchFamily="18" charset="0"/>
              </a:rPr>
              <a:t>D</a:t>
            </a:r>
            <a:r>
              <a:rPr lang="en-US" sz="3200" b="0" dirty="0">
                <a:solidFill>
                  <a:srgbClr val="000000"/>
                </a:solidFill>
                <a:effectLst/>
                <a:latin typeface="+mj-lt"/>
                <a:ea typeface="Calibri" panose="020F0502020204030204" pitchFamily="34" charset="0"/>
                <a:cs typeface="Times New Roman" panose="02020603050405020304" pitchFamily="18" charset="0"/>
              </a:rPr>
              <a:t>evelopment (History)</a:t>
            </a:r>
          </a:p>
          <a:p>
            <a:pPr marL="1025525" indent="-457200" algn="l">
              <a:buFont typeface="Wingdings" panose="05000000000000000000" pitchFamily="2" charset="2"/>
              <a:buChar char="Ø"/>
            </a:pPr>
            <a:endParaRPr lang="en-US" b="0" dirty="0">
              <a:solidFill>
                <a:srgbClr val="000000"/>
              </a:solidFill>
              <a:effectLst/>
              <a:latin typeface="+mj-lt"/>
              <a:ea typeface="Calibri" panose="020F0502020204030204" pitchFamily="34" charset="0"/>
              <a:cs typeface="Times New Roman" panose="02020603050405020304" pitchFamily="18" charset="0"/>
            </a:endParaRPr>
          </a:p>
          <a:p>
            <a:pPr marL="1025525" indent="-457200" algn="l">
              <a:buFont typeface="Wingdings" panose="05000000000000000000" pitchFamily="2" charset="2"/>
              <a:buChar char="Ø"/>
            </a:pPr>
            <a:r>
              <a:rPr lang="en-US" sz="3200" b="0" dirty="0">
                <a:solidFill>
                  <a:srgbClr val="000000"/>
                </a:solidFill>
                <a:latin typeface="+mj-lt"/>
                <a:ea typeface="Calibri" panose="020F0502020204030204" pitchFamily="34" charset="0"/>
                <a:cs typeface="Times New Roman" panose="02020603050405020304" pitchFamily="18" charset="0"/>
              </a:rPr>
              <a:t>D</a:t>
            </a:r>
            <a:r>
              <a:rPr lang="en-US" sz="3200" b="0" dirty="0">
                <a:solidFill>
                  <a:srgbClr val="000000"/>
                </a:solidFill>
                <a:effectLst/>
                <a:latin typeface="+mj-lt"/>
                <a:ea typeface="Calibri" panose="020F0502020204030204" pitchFamily="34" charset="0"/>
                <a:cs typeface="Times New Roman" panose="02020603050405020304" pitchFamily="18" charset="0"/>
              </a:rPr>
              <a:t>esign</a:t>
            </a:r>
          </a:p>
          <a:p>
            <a:pPr marL="1025525" indent="-457200" algn="l">
              <a:buFont typeface="Wingdings" panose="05000000000000000000" pitchFamily="2" charset="2"/>
              <a:buChar char="Ø"/>
            </a:pPr>
            <a:endParaRPr lang="en-US" b="0" dirty="0">
              <a:solidFill>
                <a:srgbClr val="000000"/>
              </a:solidFill>
              <a:effectLst/>
              <a:latin typeface="+mj-lt"/>
              <a:ea typeface="Calibri" panose="020F0502020204030204" pitchFamily="34" charset="0"/>
              <a:cs typeface="Times New Roman" panose="02020603050405020304" pitchFamily="18" charset="0"/>
            </a:endParaRPr>
          </a:p>
          <a:p>
            <a:pPr marL="1025525" indent="-457200" algn="l">
              <a:buFont typeface="Wingdings" panose="05000000000000000000" pitchFamily="2" charset="2"/>
              <a:buChar char="Ø"/>
            </a:pPr>
            <a:r>
              <a:rPr lang="en-US" sz="3200" b="0" dirty="0">
                <a:solidFill>
                  <a:srgbClr val="000000"/>
                </a:solidFill>
                <a:effectLst/>
                <a:latin typeface="+mj-lt"/>
                <a:ea typeface="Calibri" panose="020F0502020204030204" pitchFamily="34" charset="0"/>
                <a:cs typeface="Times New Roman" panose="02020603050405020304" pitchFamily="18" charset="0"/>
              </a:rPr>
              <a:t>GDOT </a:t>
            </a:r>
            <a:r>
              <a:rPr lang="en-US" sz="3200" b="0" dirty="0">
                <a:solidFill>
                  <a:srgbClr val="000000"/>
                </a:solidFill>
                <a:latin typeface="+mj-lt"/>
                <a:ea typeface="Calibri" panose="020F0502020204030204" pitchFamily="34" charset="0"/>
                <a:cs typeface="Times New Roman" panose="02020603050405020304" pitchFamily="18" charset="0"/>
              </a:rPr>
              <a:t>D</a:t>
            </a:r>
            <a:r>
              <a:rPr lang="en-US" sz="3200" b="0" dirty="0">
                <a:solidFill>
                  <a:srgbClr val="000000"/>
                </a:solidFill>
                <a:effectLst/>
                <a:latin typeface="+mj-lt"/>
                <a:ea typeface="Calibri" panose="020F0502020204030204" pitchFamily="34" charset="0"/>
                <a:cs typeface="Times New Roman" panose="02020603050405020304" pitchFamily="18" charset="0"/>
              </a:rPr>
              <a:t>ecisions</a:t>
            </a:r>
          </a:p>
          <a:p>
            <a:pPr marL="1025525" indent="-457200" algn="l">
              <a:buFont typeface="Wingdings" panose="05000000000000000000" pitchFamily="2" charset="2"/>
              <a:buChar char="Ø"/>
            </a:pPr>
            <a:endParaRPr lang="en-US" b="0" dirty="0">
              <a:solidFill>
                <a:srgbClr val="000000"/>
              </a:solidFill>
              <a:effectLst/>
              <a:latin typeface="+mj-lt"/>
              <a:ea typeface="Calibri" panose="020F0502020204030204" pitchFamily="34" charset="0"/>
              <a:cs typeface="Times New Roman" panose="02020603050405020304" pitchFamily="18" charset="0"/>
            </a:endParaRPr>
          </a:p>
          <a:p>
            <a:pPr marL="1025525" indent="-457200" algn="l">
              <a:buFont typeface="Wingdings" panose="05000000000000000000" pitchFamily="2" charset="2"/>
              <a:buChar char="Ø"/>
            </a:pPr>
            <a:r>
              <a:rPr lang="en-US" sz="3200" b="0" dirty="0">
                <a:solidFill>
                  <a:srgbClr val="000000"/>
                </a:solidFill>
                <a:latin typeface="+mj-lt"/>
                <a:ea typeface="Calibri" panose="020F0502020204030204" pitchFamily="34" charset="0"/>
                <a:cs typeface="Times New Roman" panose="02020603050405020304" pitchFamily="18" charset="0"/>
              </a:rPr>
              <a:t>C</a:t>
            </a:r>
            <a:r>
              <a:rPr lang="en-US" sz="3200" b="0" dirty="0">
                <a:solidFill>
                  <a:srgbClr val="000000"/>
                </a:solidFill>
                <a:effectLst/>
                <a:latin typeface="+mj-lt"/>
                <a:ea typeface="Calibri" panose="020F0502020204030204" pitchFamily="34" charset="0"/>
                <a:cs typeface="Times New Roman" panose="02020603050405020304" pitchFamily="18" charset="0"/>
              </a:rPr>
              <a:t>onstruction</a:t>
            </a:r>
          </a:p>
          <a:p>
            <a:pPr marL="0" indent="0" algn="l">
              <a:buNone/>
            </a:pPr>
            <a:endParaRPr lang="en-US" sz="3200" b="0" dirty="0">
              <a:solidFill>
                <a:srgbClr val="000000"/>
              </a:solidFill>
              <a:latin typeface="+mj-lt"/>
            </a:endParaRPr>
          </a:p>
        </p:txBody>
      </p:sp>
    </p:spTree>
    <p:extLst>
      <p:ext uri="{BB962C8B-B14F-4D97-AF65-F5344CB8AC3E}">
        <p14:creationId xmlns:p14="http://schemas.microsoft.com/office/powerpoint/2010/main" val="1900486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nodeType="afterEffect">
                                  <p:stCondLst>
                                    <p:cond delay="1500"/>
                                  </p:stCondLst>
                                  <p:childTnLst>
                                    <p:set>
                                      <p:cBhvr>
                                        <p:cTn id="15" dur="1" fill="hold">
                                          <p:stCondLst>
                                            <p:cond delay="0"/>
                                          </p:stCondLst>
                                        </p:cTn>
                                        <p:tgtEl>
                                          <p:spTgt spid="4">
                                            <p:txEl>
                                              <p:pRg st="5" end="5"/>
                                            </p:txEl>
                                          </p:spTgt>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nodeType="afterEffect">
                                  <p:stCondLst>
                                    <p:cond delay="1500"/>
                                  </p:stCondLst>
                                  <p:childTnLst>
                                    <p:set>
                                      <p:cBhvr>
                                        <p:cTn id="1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5290"/>
            <a:ext cx="10515600" cy="1145224"/>
          </a:xfrm>
        </p:spPr>
        <p:txBody>
          <a:bodyPr>
            <a:noAutofit/>
          </a:bodyPr>
          <a:lstStyle/>
          <a:p>
            <a:pPr algn="ctr"/>
            <a:r>
              <a:rPr lang="en-US" sz="4400" dirty="0"/>
              <a:t>Who Owns the Files?</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2104859" y="3594903"/>
            <a:ext cx="8534732" cy="2594274"/>
          </a:xfrm>
          <a:solidFill>
            <a:srgbClr val="045594"/>
          </a:solidFill>
        </p:spPr>
        <p:txBody>
          <a:bodyPr>
            <a:normAutofit/>
          </a:bodyPr>
          <a:lstStyle/>
          <a:p>
            <a:pPr marL="0" indent="0">
              <a:lnSpc>
                <a:spcPct val="150000"/>
              </a:lnSpc>
              <a:spcBef>
                <a:spcPts val="1200"/>
              </a:spcBef>
              <a:spcAft>
                <a:spcPts val="1200"/>
              </a:spcAft>
              <a:buNone/>
            </a:pPr>
            <a:r>
              <a:rPr lang="en-US" sz="3200" b="0" dirty="0">
                <a:solidFill>
                  <a:schemeClr val="bg1"/>
                </a:solidFill>
                <a:effectLst/>
                <a:latin typeface="+mj-lt"/>
                <a:ea typeface="Calibri" panose="020F0502020204030204" pitchFamily="34" charset="0"/>
                <a:cs typeface="Times New Roman" panose="02020603050405020304" pitchFamily="18" charset="0"/>
              </a:rPr>
              <a:t>All files related to a project are the property of GDOT. Project Managers are the project historians and documentation managers on behalf of GDOT.</a:t>
            </a:r>
          </a:p>
          <a:p>
            <a:pPr marL="0" indent="0">
              <a:lnSpc>
                <a:spcPct val="150000"/>
              </a:lnSpc>
              <a:spcBef>
                <a:spcPts val="1200"/>
              </a:spcBef>
              <a:spcAft>
                <a:spcPts val="1200"/>
              </a:spcAft>
              <a:buNone/>
            </a:pPr>
            <a:endParaRPr lang="en-US" sz="3200" b="0" dirty="0">
              <a:solidFill>
                <a:schemeClr val="bg1"/>
              </a:solidFill>
              <a:effectLst/>
              <a:latin typeface="+mj-lt"/>
              <a:ea typeface="Calibri" panose="020F0502020204030204" pitchFamily="34" charset="0"/>
              <a:cs typeface="Times New Roman" panose="02020603050405020304" pitchFamily="18" charset="0"/>
            </a:endParaRPr>
          </a:p>
          <a:p>
            <a:pPr marL="0" indent="0">
              <a:lnSpc>
                <a:spcPct val="150000"/>
              </a:lnSpc>
              <a:spcBef>
                <a:spcPts val="1200"/>
              </a:spcBef>
              <a:spcAft>
                <a:spcPts val="1200"/>
              </a:spcAft>
              <a:buNone/>
            </a:pPr>
            <a:endParaRPr lang="en-US" sz="3200" b="0" dirty="0">
              <a:solidFill>
                <a:schemeClr val="bg1"/>
              </a:solidFill>
              <a:latin typeface="+mj-lt"/>
            </a:endParaRPr>
          </a:p>
        </p:txBody>
      </p:sp>
      <p:sp>
        <p:nvSpPr>
          <p:cNvPr id="7" name="TextBox 6">
            <a:extLst>
              <a:ext uri="{FF2B5EF4-FFF2-40B4-BE49-F238E27FC236}">
                <a16:creationId xmlns:a16="http://schemas.microsoft.com/office/drawing/2014/main" id="{BF918656-6B71-9342-655B-2CED1739FC4C}"/>
              </a:ext>
            </a:extLst>
          </p:cNvPr>
          <p:cNvSpPr txBox="1"/>
          <p:nvPr/>
        </p:nvSpPr>
        <p:spPr>
          <a:xfrm>
            <a:off x="4229100" y="1726417"/>
            <a:ext cx="3733800" cy="1446550"/>
          </a:xfrm>
          <a:prstGeom prst="rect">
            <a:avLst/>
          </a:prstGeom>
          <a:noFill/>
        </p:spPr>
        <p:txBody>
          <a:bodyPr wrap="square" rtlCol="0">
            <a:spAutoFit/>
          </a:bodyPr>
          <a:lstStyle/>
          <a:p>
            <a:pPr marL="0" indent="0" algn="ctr">
              <a:buNone/>
            </a:pPr>
            <a:r>
              <a:rPr lang="en-US" sz="8800" b="1" dirty="0">
                <a:solidFill>
                  <a:srgbClr val="FF0000"/>
                </a:solidFill>
                <a:effectLst/>
                <a:latin typeface="+mj-lt"/>
                <a:ea typeface="Calibri" panose="020F0502020204030204" pitchFamily="34" charset="0"/>
                <a:cs typeface="Times New Roman" panose="02020603050405020304" pitchFamily="18" charset="0"/>
              </a:rPr>
              <a:t>GDOT</a:t>
            </a:r>
          </a:p>
        </p:txBody>
      </p:sp>
      <p:sp>
        <p:nvSpPr>
          <p:cNvPr id="8" name="Rectangle 7">
            <a:extLst>
              <a:ext uri="{FF2B5EF4-FFF2-40B4-BE49-F238E27FC236}">
                <a16:creationId xmlns:a16="http://schemas.microsoft.com/office/drawing/2014/main" id="{333D4BB9-4B37-5E6A-5451-E2B342F3022D}"/>
              </a:ext>
            </a:extLst>
          </p:cNvPr>
          <p:cNvSpPr/>
          <p:nvPr/>
        </p:nvSpPr>
        <p:spPr>
          <a:xfrm>
            <a:off x="1943100" y="3429000"/>
            <a:ext cx="8858250" cy="2926080"/>
          </a:xfrm>
          <a:prstGeom prst="rect">
            <a:avLst/>
          </a:prstGeom>
          <a:noFill/>
          <a:ln w="76200">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8629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bg/>
                                          </p:spTgt>
                                        </p:tgtEl>
                                        <p:attrNameLst>
                                          <p:attrName>style.visibility</p:attrName>
                                        </p:attrNameLst>
                                      </p:cBhvr>
                                      <p:to>
                                        <p:strVal val="visible"/>
                                      </p:to>
                                    </p:set>
                                    <p:animEffect transition="in" filter="fade">
                                      <p:cBhvr>
                                        <p:cTn id="11" dur="500"/>
                                        <p:tgtEl>
                                          <p:spTgt spid="4">
                                            <p:bg/>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500"/>
                                        <p:tgtEl>
                                          <p:spTgt spid="4">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P spid="7"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58190"/>
            <a:ext cx="10515600" cy="1145224"/>
          </a:xfrm>
        </p:spPr>
        <p:txBody>
          <a:bodyPr>
            <a:noAutofit/>
          </a:bodyPr>
          <a:lstStyle/>
          <a:p>
            <a:pPr algn="ctr"/>
            <a:r>
              <a:rPr lang="en-US" sz="4400" dirty="0"/>
              <a:t>Who is Responsible for </a:t>
            </a:r>
            <a:br>
              <a:rPr lang="en-US" sz="4400" dirty="0"/>
            </a:br>
            <a:r>
              <a:rPr lang="en-US" sz="4400" dirty="0"/>
              <a:t>Document Control?</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1303020" y="2712720"/>
            <a:ext cx="9585960" cy="3768090"/>
          </a:xfrm>
        </p:spPr>
        <p:txBody>
          <a:bodyPr>
            <a:normAutofit/>
          </a:bodyPr>
          <a:lstStyle/>
          <a:p>
            <a:pPr marL="914400" lvl="1" indent="-457200" algn="l">
              <a:buFont typeface="Arial" panose="020B0604020202020204" pitchFamily="34" charset="0"/>
              <a:buChar char="•"/>
            </a:pPr>
            <a:r>
              <a:rPr lang="en-US" sz="3400" dirty="0">
                <a:solidFill>
                  <a:srgbClr val="000000"/>
                </a:solidFill>
                <a:latin typeface="+mj-lt"/>
                <a:ea typeface="Calibri" panose="020F0502020204030204" pitchFamily="34" charset="0"/>
                <a:cs typeface="Times New Roman" panose="02020603050405020304" pitchFamily="18" charset="0"/>
              </a:rPr>
              <a:t>Ultimately, it is the </a:t>
            </a:r>
            <a:r>
              <a:rPr lang="en-US" sz="3400" b="1" dirty="0">
                <a:solidFill>
                  <a:srgbClr val="000000"/>
                </a:solidFill>
                <a:latin typeface="+mj-lt"/>
                <a:ea typeface="Calibri" panose="020F0502020204030204" pitchFamily="34" charset="0"/>
                <a:cs typeface="Times New Roman" panose="02020603050405020304" pitchFamily="18" charset="0"/>
              </a:rPr>
              <a:t>PM’s responsibility</a:t>
            </a:r>
            <a:r>
              <a:rPr lang="en-US" sz="3400" dirty="0">
                <a:solidFill>
                  <a:srgbClr val="000000"/>
                </a:solidFill>
                <a:latin typeface="+mj-lt"/>
                <a:ea typeface="Calibri" panose="020F0502020204030204" pitchFamily="34" charset="0"/>
                <a:cs typeface="Times New Roman" panose="02020603050405020304" pitchFamily="18" charset="0"/>
              </a:rPr>
              <a:t> to ensure that important documents and records are saved. </a:t>
            </a:r>
          </a:p>
          <a:p>
            <a:pPr lvl="1" algn="l"/>
            <a:endParaRPr lang="en-US" sz="3400" dirty="0">
              <a:solidFill>
                <a:srgbClr val="000000"/>
              </a:solidFill>
              <a:latin typeface="+mj-lt"/>
              <a:ea typeface="Calibri" panose="020F0502020204030204" pitchFamily="34" charset="0"/>
              <a:cs typeface="Times New Roman" panose="02020603050405020304" pitchFamily="18" charset="0"/>
            </a:endParaRPr>
          </a:p>
          <a:p>
            <a:pPr marL="914400" lvl="1" indent="-457200" algn="l">
              <a:buFont typeface="Arial" panose="020B0604020202020204" pitchFamily="34" charset="0"/>
              <a:buChar char="•"/>
            </a:pPr>
            <a:r>
              <a:rPr lang="en-US" sz="3400" dirty="0">
                <a:solidFill>
                  <a:srgbClr val="000000"/>
                </a:solidFill>
                <a:latin typeface="+mj-lt"/>
                <a:ea typeface="Calibri" panose="020F0502020204030204" pitchFamily="34" charset="0"/>
                <a:cs typeface="Times New Roman" panose="02020603050405020304" pitchFamily="18" charset="0"/>
              </a:rPr>
              <a:t>Monitors PW for adherence to document control.</a:t>
            </a:r>
          </a:p>
          <a:p>
            <a:pPr marL="914400" lvl="1" indent="-457200" algn="l">
              <a:buFont typeface="Arial" panose="020B0604020202020204" pitchFamily="34" charset="0"/>
              <a:buChar char="•"/>
            </a:pPr>
            <a:endParaRPr lang="en-US" sz="3400" dirty="0">
              <a:solidFill>
                <a:srgbClr val="000000"/>
              </a:solidFill>
              <a:effectLst/>
              <a:latin typeface="+mj-lt"/>
              <a:ea typeface="Calibri" panose="020F0502020204030204" pitchFamily="34" charset="0"/>
              <a:cs typeface="Times New Roman" panose="02020603050405020304" pitchFamily="18" charset="0"/>
            </a:endParaRPr>
          </a:p>
          <a:p>
            <a:pPr lvl="1" algn="l"/>
            <a:endParaRPr lang="en-US" sz="3400" dirty="0">
              <a:solidFill>
                <a:srgbClr val="000000"/>
              </a:solidFill>
              <a:effectLst/>
              <a:latin typeface="+mj-lt"/>
              <a:ea typeface="Calibri" panose="020F0502020204030204" pitchFamily="34" charset="0"/>
              <a:cs typeface="Times New Roman" panose="02020603050405020304" pitchFamily="18" charset="0"/>
            </a:endParaRPr>
          </a:p>
          <a:p>
            <a:pPr marL="0" indent="0" algn="l">
              <a:buNone/>
            </a:pPr>
            <a:endParaRPr lang="en-US" sz="3200" dirty="0">
              <a:solidFill>
                <a:srgbClr val="000000"/>
              </a:solidFill>
              <a:latin typeface="+mj-lt"/>
            </a:endParaRPr>
          </a:p>
        </p:txBody>
      </p:sp>
      <p:grpSp>
        <p:nvGrpSpPr>
          <p:cNvPr id="11" name="Group 10">
            <a:extLst>
              <a:ext uri="{FF2B5EF4-FFF2-40B4-BE49-F238E27FC236}">
                <a16:creationId xmlns:a16="http://schemas.microsoft.com/office/drawing/2014/main" id="{D883518F-C0B8-4A3B-45C0-B7DFA5A7211D}"/>
              </a:ext>
            </a:extLst>
          </p:cNvPr>
          <p:cNvGrpSpPr/>
          <p:nvPr/>
        </p:nvGrpSpPr>
        <p:grpSpPr>
          <a:xfrm>
            <a:off x="638968" y="2650648"/>
            <a:ext cx="1145224" cy="2049880"/>
            <a:chOff x="265588" y="2650648"/>
            <a:chExt cx="1145224" cy="2049880"/>
          </a:xfrm>
        </p:grpSpPr>
        <p:pic>
          <p:nvPicPr>
            <p:cNvPr id="9" name="Graphic 8" descr="Male profile with solid fill">
              <a:extLst>
                <a:ext uri="{FF2B5EF4-FFF2-40B4-BE49-F238E27FC236}">
                  <a16:creationId xmlns:a16="http://schemas.microsoft.com/office/drawing/2014/main" id="{5F22B9AF-4020-5E1A-E46E-840209113A14}"/>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65588" y="2650648"/>
              <a:ext cx="1145224" cy="1145224"/>
            </a:xfrm>
            <a:prstGeom prst="rect">
              <a:avLst/>
            </a:prstGeom>
          </p:spPr>
        </p:pic>
        <p:sp>
          <p:nvSpPr>
            <p:cNvPr id="10" name="TextBox 9">
              <a:extLst>
                <a:ext uri="{FF2B5EF4-FFF2-40B4-BE49-F238E27FC236}">
                  <a16:creationId xmlns:a16="http://schemas.microsoft.com/office/drawing/2014/main" id="{D6AECFF8-3216-0AF4-09E1-86E01D70D1F3}"/>
                </a:ext>
              </a:extLst>
            </p:cNvPr>
            <p:cNvSpPr txBox="1"/>
            <p:nvPr/>
          </p:nvSpPr>
          <p:spPr>
            <a:xfrm>
              <a:off x="426720" y="3623310"/>
              <a:ext cx="822960" cy="1077218"/>
            </a:xfrm>
            <a:prstGeom prst="rect">
              <a:avLst/>
            </a:prstGeom>
            <a:noFill/>
          </p:spPr>
          <p:txBody>
            <a:bodyPr wrap="square" rtlCol="0">
              <a:spAutoFit/>
            </a:bodyPr>
            <a:lstStyle/>
            <a:p>
              <a:r>
                <a:rPr lang="en-US" sz="3200" b="1" dirty="0">
                  <a:solidFill>
                    <a:srgbClr val="000000"/>
                  </a:solidFill>
                  <a:latin typeface="+mj-lt"/>
                  <a:ea typeface="Calibri" panose="020F0502020204030204" pitchFamily="34" charset="0"/>
                  <a:cs typeface="Times New Roman" panose="02020603050405020304" pitchFamily="18" charset="0"/>
                </a:rPr>
                <a:t>PM</a:t>
              </a:r>
            </a:p>
            <a:p>
              <a:endParaRPr lang="en-US" sz="3200" b="1" dirty="0">
                <a:latin typeface="+mj-lt"/>
              </a:endParaRPr>
            </a:p>
          </p:txBody>
        </p:sp>
      </p:grpSp>
      <p:grpSp>
        <p:nvGrpSpPr>
          <p:cNvPr id="13" name="Group 12">
            <a:extLst>
              <a:ext uri="{FF2B5EF4-FFF2-40B4-BE49-F238E27FC236}">
                <a16:creationId xmlns:a16="http://schemas.microsoft.com/office/drawing/2014/main" id="{7E6D4252-1521-94D0-3AEA-B38E9FEBD01E}"/>
              </a:ext>
            </a:extLst>
          </p:cNvPr>
          <p:cNvGrpSpPr/>
          <p:nvPr/>
        </p:nvGrpSpPr>
        <p:grpSpPr>
          <a:xfrm>
            <a:off x="638968" y="4700528"/>
            <a:ext cx="1221424" cy="2064833"/>
            <a:chOff x="265588" y="4954586"/>
            <a:chExt cx="1221424" cy="2064833"/>
          </a:xfrm>
        </p:grpSpPr>
        <p:pic>
          <p:nvPicPr>
            <p:cNvPr id="8" name="Graphic 7" descr="Female Profile with solid fill">
              <a:extLst>
                <a:ext uri="{FF2B5EF4-FFF2-40B4-BE49-F238E27FC236}">
                  <a16:creationId xmlns:a16="http://schemas.microsoft.com/office/drawing/2014/main" id="{A9FA97D7-9AB8-8BF9-D5B0-89613D9CDC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5588" y="4954586"/>
              <a:ext cx="1145224" cy="1145224"/>
            </a:xfrm>
            <a:prstGeom prst="rect">
              <a:avLst/>
            </a:prstGeom>
          </p:spPr>
        </p:pic>
        <p:sp>
          <p:nvSpPr>
            <p:cNvPr id="12" name="TextBox 11">
              <a:extLst>
                <a:ext uri="{FF2B5EF4-FFF2-40B4-BE49-F238E27FC236}">
                  <a16:creationId xmlns:a16="http://schemas.microsoft.com/office/drawing/2014/main" id="{A477BAEB-236C-8744-3CE3-2C658FA80FFB}"/>
                </a:ext>
              </a:extLst>
            </p:cNvPr>
            <p:cNvSpPr txBox="1"/>
            <p:nvPr/>
          </p:nvSpPr>
          <p:spPr>
            <a:xfrm>
              <a:off x="341788" y="5942201"/>
              <a:ext cx="1145224" cy="1077218"/>
            </a:xfrm>
            <a:prstGeom prst="rect">
              <a:avLst/>
            </a:prstGeom>
            <a:noFill/>
          </p:spPr>
          <p:txBody>
            <a:bodyPr wrap="square" rtlCol="0">
              <a:spAutoFit/>
            </a:bodyPr>
            <a:lstStyle/>
            <a:p>
              <a:r>
                <a:rPr lang="en-US" sz="3200" b="1" dirty="0">
                  <a:solidFill>
                    <a:srgbClr val="000000"/>
                  </a:solidFill>
                  <a:latin typeface="+mj-lt"/>
                  <a:ea typeface="Calibri" panose="020F0502020204030204" pitchFamily="34" charset="0"/>
                  <a:cs typeface="Times New Roman" panose="02020603050405020304" pitchFamily="18" charset="0"/>
                </a:rPr>
                <a:t>DPM</a:t>
              </a:r>
            </a:p>
            <a:p>
              <a:endParaRPr lang="en-US" sz="3200" b="1" dirty="0">
                <a:latin typeface="+mj-lt"/>
              </a:endParaRPr>
            </a:p>
          </p:txBody>
        </p:sp>
      </p:grpSp>
    </p:spTree>
    <p:extLst>
      <p:ext uri="{BB962C8B-B14F-4D97-AF65-F5344CB8AC3E}">
        <p14:creationId xmlns:p14="http://schemas.microsoft.com/office/powerpoint/2010/main" val="1405981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fade">
                                      <p:cBhvr>
                                        <p:cTn id="9" dur="2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1010866" y="2592386"/>
            <a:ext cx="10095689" cy="4014154"/>
          </a:xfrm>
        </p:spPr>
        <p:txBody>
          <a:bodyPr>
            <a:normAutofit/>
          </a:bodyPr>
          <a:lstStyle/>
          <a:p>
            <a:pPr marL="0" indent="0" algn="l">
              <a:buNone/>
            </a:pPr>
            <a:r>
              <a:rPr lang="en-US" sz="3200" b="0" dirty="0">
                <a:solidFill>
                  <a:srgbClr val="000000"/>
                </a:solidFill>
                <a:effectLst/>
                <a:latin typeface="+mj-lt"/>
                <a:ea typeface="Calibri" panose="020F0502020204030204" pitchFamily="34" charset="0"/>
                <a:cs typeface="Times New Roman" panose="02020603050405020304" pitchFamily="18" charset="0"/>
              </a:rPr>
              <a:t>All correspondence related to:</a:t>
            </a:r>
          </a:p>
          <a:p>
            <a:pPr marL="0" indent="0" algn="l">
              <a:buNone/>
            </a:pPr>
            <a:endParaRPr lang="en-US" sz="1600" dirty="0">
              <a:solidFill>
                <a:srgbClr val="000000"/>
              </a:solidFill>
              <a:latin typeface="+mj-lt"/>
              <a:ea typeface="Calibri" panose="020F0502020204030204" pitchFamily="34" charset="0"/>
              <a:cs typeface="Times New Roman" panose="02020603050405020304" pitchFamily="18" charset="0"/>
            </a:endParaRPr>
          </a:p>
          <a:p>
            <a:pPr marL="914400" lvl="1" indent="-457200" algn="l">
              <a:buFont typeface="Arial" panose="020B0604020202020204" pitchFamily="34" charset="0"/>
              <a:buChar char="•"/>
            </a:pPr>
            <a:r>
              <a:rPr lang="en-US" sz="3200" b="1" u="sng" dirty="0">
                <a:solidFill>
                  <a:srgbClr val="00B050"/>
                </a:solidFill>
                <a:latin typeface="+mj-lt"/>
                <a:ea typeface="Calibri" panose="020F0502020204030204" pitchFamily="34" charset="0"/>
                <a:cs typeface="Times New Roman" panose="02020603050405020304" pitchFamily="18" charset="0"/>
              </a:rPr>
              <a:t>D</a:t>
            </a:r>
            <a:r>
              <a:rPr lang="en-US" sz="3200" b="1" u="sng" dirty="0">
                <a:solidFill>
                  <a:srgbClr val="00B050"/>
                </a:solidFill>
                <a:effectLst/>
                <a:latin typeface="+mj-lt"/>
                <a:ea typeface="Calibri" panose="020F0502020204030204" pitchFamily="34" charset="0"/>
                <a:cs typeface="Times New Roman" panose="02020603050405020304" pitchFamily="18" charset="0"/>
              </a:rPr>
              <a:t>ecisions or directions</a:t>
            </a:r>
            <a:r>
              <a:rPr lang="en-US" sz="3200" b="1" dirty="0">
                <a:solidFill>
                  <a:srgbClr val="00B050"/>
                </a:solidFill>
                <a:effectLst/>
                <a:latin typeface="+mj-lt"/>
                <a:ea typeface="Calibri" panose="020F0502020204030204" pitchFamily="34" charset="0"/>
                <a:cs typeface="Times New Roman" panose="02020603050405020304" pitchFamily="18" charset="0"/>
              </a:rPr>
              <a:t> </a:t>
            </a:r>
            <a:r>
              <a:rPr lang="en-US" sz="3200" dirty="0">
                <a:solidFill>
                  <a:srgbClr val="000000"/>
                </a:solidFill>
                <a:effectLst/>
                <a:latin typeface="+mj-lt"/>
                <a:ea typeface="Calibri" panose="020F0502020204030204" pitchFamily="34" charset="0"/>
                <a:cs typeface="Times New Roman" panose="02020603050405020304" pitchFamily="18" charset="0"/>
              </a:rPr>
              <a:t>by GDOT mgmt., DPM, or Office that programmed the project</a:t>
            </a:r>
          </a:p>
          <a:p>
            <a:pPr lvl="1" algn="l"/>
            <a:endParaRPr lang="en-US" sz="1700" dirty="0">
              <a:solidFill>
                <a:srgbClr val="000000"/>
              </a:solidFill>
              <a:effectLst/>
              <a:latin typeface="+mj-lt"/>
              <a:ea typeface="Calibri" panose="020F0502020204030204" pitchFamily="34" charset="0"/>
              <a:cs typeface="Times New Roman" panose="02020603050405020304" pitchFamily="18" charset="0"/>
            </a:endParaRPr>
          </a:p>
          <a:p>
            <a:pPr marL="914400" lvl="1" indent="-457200" algn="l">
              <a:buFont typeface="Arial" panose="020B0604020202020204" pitchFamily="34" charset="0"/>
              <a:buChar char="•"/>
            </a:pPr>
            <a:r>
              <a:rPr lang="en-US" sz="3200" dirty="0">
                <a:solidFill>
                  <a:srgbClr val="000000"/>
                </a:solidFill>
                <a:latin typeface="+mj-lt"/>
                <a:ea typeface="Calibri" panose="020F0502020204030204" pitchFamily="34" charset="0"/>
                <a:cs typeface="Times New Roman" panose="02020603050405020304" pitchFamily="18" charset="0"/>
              </a:rPr>
              <a:t>Email </a:t>
            </a:r>
            <a:r>
              <a:rPr lang="en-US" sz="3200" b="1" u="sng" dirty="0">
                <a:solidFill>
                  <a:srgbClr val="00B050"/>
                </a:solidFill>
                <a:latin typeface="+mj-lt"/>
                <a:ea typeface="Calibri" panose="020F0502020204030204" pitchFamily="34" charset="0"/>
                <a:cs typeface="Times New Roman" panose="02020603050405020304" pitchFamily="18" charset="0"/>
              </a:rPr>
              <a:t>submissions</a:t>
            </a:r>
            <a:r>
              <a:rPr lang="en-US" sz="3200" dirty="0">
                <a:solidFill>
                  <a:srgbClr val="000000"/>
                </a:solidFill>
                <a:latin typeface="+mj-lt"/>
                <a:ea typeface="Calibri" panose="020F0502020204030204" pitchFamily="34" charset="0"/>
                <a:cs typeface="Times New Roman" panose="02020603050405020304" pitchFamily="18" charset="0"/>
              </a:rPr>
              <a:t> to other offices</a:t>
            </a:r>
          </a:p>
          <a:p>
            <a:pPr lvl="1" algn="l"/>
            <a:endParaRPr lang="en-US" sz="1700" dirty="0">
              <a:solidFill>
                <a:srgbClr val="000000"/>
              </a:solidFill>
              <a:latin typeface="+mj-lt"/>
              <a:ea typeface="Calibri" panose="020F0502020204030204" pitchFamily="34" charset="0"/>
              <a:cs typeface="Times New Roman" panose="02020603050405020304" pitchFamily="18" charset="0"/>
            </a:endParaRPr>
          </a:p>
          <a:p>
            <a:pPr marL="914400" lvl="1" indent="-457200" algn="l">
              <a:buFont typeface="Arial" panose="020B0604020202020204" pitchFamily="34" charset="0"/>
              <a:buChar char="•"/>
            </a:pPr>
            <a:r>
              <a:rPr lang="en-US" sz="3200" dirty="0">
                <a:solidFill>
                  <a:srgbClr val="000000"/>
                </a:solidFill>
                <a:effectLst/>
                <a:latin typeface="+mj-lt"/>
                <a:ea typeface="Calibri" panose="020F0502020204030204" pitchFamily="34" charset="0"/>
                <a:cs typeface="Times New Roman" panose="02020603050405020304" pitchFamily="18" charset="0"/>
              </a:rPr>
              <a:t>Email </a:t>
            </a:r>
            <a:r>
              <a:rPr lang="en-US" sz="3200" b="1" u="sng" dirty="0">
                <a:solidFill>
                  <a:srgbClr val="00B050"/>
                </a:solidFill>
                <a:effectLst/>
                <a:latin typeface="+mj-lt"/>
                <a:ea typeface="Calibri" panose="020F0502020204030204" pitchFamily="34" charset="0"/>
                <a:cs typeface="Times New Roman" panose="02020603050405020304" pitchFamily="18" charset="0"/>
              </a:rPr>
              <a:t>approvals</a:t>
            </a:r>
          </a:p>
          <a:p>
            <a:pPr marL="0" indent="0" algn="l">
              <a:buNone/>
            </a:pPr>
            <a:endParaRPr lang="en-US" sz="3200" dirty="0">
              <a:solidFill>
                <a:srgbClr val="000000"/>
              </a:solidFill>
              <a:effectLst/>
              <a:latin typeface="+mj-lt"/>
              <a:ea typeface="Calibri" panose="020F0502020204030204" pitchFamily="34" charset="0"/>
              <a:cs typeface="Times New Roman" panose="02020603050405020304" pitchFamily="18" charset="0"/>
            </a:endParaRPr>
          </a:p>
          <a:p>
            <a:pPr marL="0" indent="0" algn="l">
              <a:buNone/>
            </a:pPr>
            <a:endParaRPr lang="en-US" sz="3200" dirty="0">
              <a:solidFill>
                <a:srgbClr val="000000"/>
              </a:solidFill>
              <a:latin typeface="+mj-lt"/>
            </a:endParaRPr>
          </a:p>
        </p:txBody>
      </p:sp>
      <p:sp>
        <p:nvSpPr>
          <p:cNvPr id="6" name="Title 1">
            <a:extLst>
              <a:ext uri="{FF2B5EF4-FFF2-40B4-BE49-F238E27FC236}">
                <a16:creationId xmlns:a16="http://schemas.microsoft.com/office/drawing/2014/main" id="{1AC1B2B4-54A5-261F-692E-3A61C046E6C0}"/>
              </a:ext>
            </a:extLst>
          </p:cNvPr>
          <p:cNvSpPr txBox="1">
            <a:spLocks/>
          </p:cNvSpPr>
          <p:nvPr/>
        </p:nvSpPr>
        <p:spPr>
          <a:xfrm>
            <a:off x="838200" y="948052"/>
            <a:ext cx="10515600" cy="1145224"/>
          </a:xfrm>
          <a:prstGeom prst="rect">
            <a:avLst/>
          </a:prstGeom>
        </p:spPr>
        <p:txBody>
          <a:bodyPr anchor="b">
            <a:no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a:t>What Specific Types of Files or Documents Are OPD PMs Required to Save?</a:t>
            </a:r>
            <a:endParaRPr lang="en-US" sz="4400" dirty="0"/>
          </a:p>
        </p:txBody>
      </p:sp>
    </p:spTree>
    <p:extLst>
      <p:ext uri="{BB962C8B-B14F-4D97-AF65-F5344CB8AC3E}">
        <p14:creationId xmlns:p14="http://schemas.microsoft.com/office/powerpoint/2010/main" val="167641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4">
                                            <p:txEl>
                                              <p:pRg st="2" end="2"/>
                                            </p:txEl>
                                          </p:spTgt>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nodeType="afterEffect">
                                  <p:stCondLst>
                                    <p:cond delay="200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par>
                          <p:cTn id="13" fill="hold">
                            <p:stCondLst>
                              <p:cond delay="3250"/>
                            </p:stCondLst>
                            <p:childTnLst>
                              <p:par>
                                <p:cTn id="14" presetID="1" presetClass="entr" presetSubtype="0" fill="hold" nodeType="afterEffect">
                                  <p:stCondLst>
                                    <p:cond delay="2000"/>
                                  </p:stCondLst>
                                  <p:childTnLst>
                                    <p:set>
                                      <p:cBhvr>
                                        <p:cTn id="15"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8052"/>
            <a:ext cx="10515600" cy="1145224"/>
          </a:xfrm>
        </p:spPr>
        <p:txBody>
          <a:bodyPr>
            <a:noAutofit/>
          </a:bodyPr>
          <a:lstStyle/>
          <a:p>
            <a:pPr algn="ctr"/>
            <a:r>
              <a:rPr lang="en-US" sz="4400" dirty="0"/>
              <a:t>What Specific Types of Files or Documents Are OPD PMs Required to Save?</a:t>
            </a:r>
          </a:p>
        </p:txBody>
      </p:sp>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800911" y="2512376"/>
            <a:ext cx="10324289"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3" name="TextBox 2">
            <a:extLst>
              <a:ext uri="{FF2B5EF4-FFF2-40B4-BE49-F238E27FC236}">
                <a16:creationId xmlns:a16="http://schemas.microsoft.com/office/drawing/2014/main" id="{126FD7F0-D90C-2D8A-1051-316B754B1758}"/>
              </a:ext>
            </a:extLst>
          </p:cNvPr>
          <p:cNvSpPr txBox="1"/>
          <p:nvPr/>
        </p:nvSpPr>
        <p:spPr>
          <a:xfrm>
            <a:off x="1066800" y="2594670"/>
            <a:ext cx="10201073" cy="353943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latin typeface="+mj-lt"/>
              </a:rPr>
              <a:t>PSRs</a:t>
            </a:r>
          </a:p>
          <a:p>
            <a:pPr marL="285750" indent="-285750">
              <a:buFont typeface="Arial" panose="020B0604020202020204" pitchFamily="34" charset="0"/>
              <a:buChar char="•"/>
            </a:pPr>
            <a:r>
              <a:rPr lang="en-US" sz="3200" dirty="0">
                <a:solidFill>
                  <a:srgbClr val="000000"/>
                </a:solidFill>
                <a:latin typeface="+mj-lt"/>
              </a:rPr>
              <a:t>PFRs</a:t>
            </a:r>
          </a:p>
          <a:p>
            <a:pPr marL="285750" indent="-285750">
              <a:buFont typeface="Arial" panose="020B0604020202020204" pitchFamily="34" charset="0"/>
              <a:buChar char="•"/>
            </a:pPr>
            <a:r>
              <a:rPr lang="en-US" sz="3200" dirty="0">
                <a:solidFill>
                  <a:srgbClr val="000000"/>
                </a:solidFill>
                <a:latin typeface="+mj-lt"/>
              </a:rPr>
              <a:t>Cost estimates</a:t>
            </a:r>
          </a:p>
          <a:p>
            <a:pPr marL="285750" indent="-285750">
              <a:buFont typeface="Arial" panose="020B0604020202020204" pitchFamily="34" charset="0"/>
              <a:buChar char="•"/>
            </a:pPr>
            <a:r>
              <a:rPr lang="en-US" sz="3200" dirty="0">
                <a:solidFill>
                  <a:srgbClr val="000000"/>
                </a:solidFill>
                <a:latin typeface="+mj-lt"/>
              </a:rPr>
              <a:t>Draft documents (that will be submitted or signed)</a:t>
            </a:r>
          </a:p>
          <a:p>
            <a:pPr marL="285750" indent="-285750">
              <a:buFont typeface="Arial" panose="020B0604020202020204" pitchFamily="34" charset="0"/>
              <a:buChar char="•"/>
            </a:pPr>
            <a:r>
              <a:rPr lang="en-US" sz="3200" dirty="0">
                <a:solidFill>
                  <a:srgbClr val="000000"/>
                </a:solidFill>
                <a:latin typeface="+mj-lt"/>
              </a:rPr>
              <a:t>Final versions (of signed letters or documents)</a:t>
            </a:r>
          </a:p>
          <a:p>
            <a:pPr marL="285750" indent="-285750">
              <a:buFont typeface="Arial" panose="020B0604020202020204" pitchFamily="34" charset="0"/>
              <a:buChar char="•"/>
            </a:pPr>
            <a:r>
              <a:rPr lang="en-US" sz="3200" dirty="0">
                <a:solidFill>
                  <a:srgbClr val="000000"/>
                </a:solidFill>
                <a:latin typeface="+mj-lt"/>
              </a:rPr>
              <a:t>Consultant invoice acceptance </a:t>
            </a:r>
          </a:p>
          <a:p>
            <a:pPr marL="285750" indent="-285750">
              <a:buFont typeface="Arial" panose="020B0604020202020204" pitchFamily="34" charset="0"/>
              <a:buChar char="•"/>
            </a:pPr>
            <a:r>
              <a:rPr lang="en-US" sz="3200" dirty="0">
                <a:solidFill>
                  <a:srgbClr val="000000"/>
                </a:solidFill>
                <a:latin typeface="+mj-lt"/>
              </a:rPr>
              <a:t>Office of Audits reviews</a:t>
            </a:r>
          </a:p>
        </p:txBody>
      </p:sp>
    </p:spTree>
    <p:extLst>
      <p:ext uri="{BB962C8B-B14F-4D97-AF65-F5344CB8AC3E}">
        <p14:creationId xmlns:p14="http://schemas.microsoft.com/office/powerpoint/2010/main" val="2509231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nodeType="afterEffect">
                                  <p:stCondLst>
                                    <p:cond delay="100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1ACABEC-2D13-52EF-0589-5C2AA84089CC}"/>
              </a:ext>
            </a:extLst>
          </p:cNvPr>
          <p:cNvSpPr>
            <a:spLocks noGrp="1"/>
          </p:cNvSpPr>
          <p:nvPr>
            <p:ph idx="1"/>
          </p:nvPr>
        </p:nvSpPr>
        <p:spPr>
          <a:xfrm>
            <a:off x="800911" y="2512376"/>
            <a:ext cx="10324289" cy="3202624"/>
          </a:xfrm>
        </p:spPr>
        <p:txBody>
          <a:bodyPr>
            <a:normAutofit/>
          </a:bodyPr>
          <a:lstStyle/>
          <a:p>
            <a:pPr marL="0" indent="0">
              <a:buNone/>
            </a:pPr>
            <a:endParaRPr lang="en-US" sz="3800" u="sng" dirty="0">
              <a:effectLst/>
              <a:ea typeface="Calibri" panose="020F0502020204030204" pitchFamily="34" charset="0"/>
              <a:cs typeface="Times New Roman" panose="02020603050405020304" pitchFamily="18" charset="0"/>
            </a:endParaRPr>
          </a:p>
          <a:p>
            <a:pPr marL="0" indent="0">
              <a:buNone/>
            </a:pPr>
            <a:endParaRPr lang="en-US" sz="4400" dirty="0">
              <a:effectLst/>
              <a:ea typeface="Calibri" panose="020F0502020204030204" pitchFamily="34" charset="0"/>
              <a:cs typeface="Times New Roman" panose="02020603050405020304" pitchFamily="18" charset="0"/>
            </a:endParaRPr>
          </a:p>
          <a:p>
            <a:pPr marL="0" indent="0">
              <a:buNone/>
            </a:pPr>
            <a:endParaRPr lang="en-US" dirty="0"/>
          </a:p>
        </p:txBody>
      </p:sp>
      <p:sp>
        <p:nvSpPr>
          <p:cNvPr id="3" name="TextBox 2">
            <a:extLst>
              <a:ext uri="{FF2B5EF4-FFF2-40B4-BE49-F238E27FC236}">
                <a16:creationId xmlns:a16="http://schemas.microsoft.com/office/drawing/2014/main" id="{126FD7F0-D90C-2D8A-1051-316B754B1758}"/>
              </a:ext>
            </a:extLst>
          </p:cNvPr>
          <p:cNvSpPr txBox="1"/>
          <p:nvPr/>
        </p:nvSpPr>
        <p:spPr>
          <a:xfrm>
            <a:off x="1143000" y="2512376"/>
            <a:ext cx="10201073" cy="3539430"/>
          </a:xfrm>
          <a:prstGeom prst="rect">
            <a:avLst/>
          </a:prstGeom>
          <a:noFill/>
        </p:spPr>
        <p:txBody>
          <a:bodyPr wrap="square" rtlCol="0">
            <a:spAutoFit/>
          </a:bodyPr>
          <a:lstStyle/>
          <a:p>
            <a:pPr marL="285750" indent="-285750">
              <a:buFont typeface="Arial" panose="020B0604020202020204" pitchFamily="34" charset="0"/>
              <a:buChar char="•"/>
            </a:pPr>
            <a:r>
              <a:rPr lang="en-US" sz="3200" dirty="0">
                <a:solidFill>
                  <a:srgbClr val="000000"/>
                </a:solidFill>
                <a:latin typeface="+mj-lt"/>
              </a:rPr>
              <a:t>Monthly meeting minutes</a:t>
            </a:r>
          </a:p>
          <a:p>
            <a:pPr marL="285750" indent="-285750">
              <a:buFont typeface="Arial" panose="020B0604020202020204" pitchFamily="34" charset="0"/>
              <a:buChar char="•"/>
            </a:pPr>
            <a:r>
              <a:rPr lang="en-US" sz="3200" dirty="0">
                <a:solidFill>
                  <a:srgbClr val="000000"/>
                </a:solidFill>
                <a:latin typeface="+mj-lt"/>
              </a:rPr>
              <a:t>Project Status Update (PSU) form</a:t>
            </a:r>
          </a:p>
          <a:p>
            <a:pPr marL="285750" indent="-285750">
              <a:buFont typeface="Arial" panose="020B0604020202020204" pitchFamily="34" charset="0"/>
              <a:buChar char="•"/>
            </a:pPr>
            <a:r>
              <a:rPr lang="en-US" sz="3200" dirty="0">
                <a:solidFill>
                  <a:srgbClr val="000000"/>
                </a:solidFill>
                <a:latin typeface="+mj-lt"/>
              </a:rPr>
              <a:t>Meeting minutes for non-monthly meetings</a:t>
            </a:r>
          </a:p>
          <a:p>
            <a:pPr lvl="2"/>
            <a:r>
              <a:rPr lang="en-US" sz="2400" dirty="0">
                <a:solidFill>
                  <a:srgbClr val="000000"/>
                </a:solidFill>
                <a:latin typeface="+mj-lt"/>
              </a:rPr>
              <a:t>(i.e. PURP, A3M, constructability, etc.)</a:t>
            </a:r>
          </a:p>
          <a:p>
            <a:pPr marL="285750" indent="-285750">
              <a:buFont typeface="Arial" panose="020B0604020202020204" pitchFamily="34" charset="0"/>
              <a:buChar char="•"/>
            </a:pPr>
            <a:r>
              <a:rPr lang="en-US" sz="3200" dirty="0">
                <a:solidFill>
                  <a:srgbClr val="000000"/>
                </a:solidFill>
                <a:latin typeface="+mj-lt"/>
              </a:rPr>
              <a:t>Procurement</a:t>
            </a:r>
          </a:p>
          <a:p>
            <a:pPr marL="285750" indent="-285750">
              <a:buFont typeface="Arial" panose="020B0604020202020204" pitchFamily="34" charset="0"/>
              <a:buChar char="•"/>
            </a:pPr>
            <a:r>
              <a:rPr lang="en-US" sz="3200" dirty="0">
                <a:solidFill>
                  <a:srgbClr val="000000"/>
                </a:solidFill>
                <a:latin typeface="+mj-lt"/>
              </a:rPr>
              <a:t>Schedules (or related changes) &amp; escalation memos</a:t>
            </a:r>
          </a:p>
          <a:p>
            <a:pPr marL="285750" indent="-285750">
              <a:buFont typeface="Arial" panose="020B0604020202020204" pitchFamily="34" charset="0"/>
              <a:buChar char="•"/>
            </a:pPr>
            <a:r>
              <a:rPr lang="en-US" sz="3200" dirty="0">
                <a:solidFill>
                  <a:srgbClr val="000000"/>
                </a:solidFill>
                <a:latin typeface="+mj-lt"/>
              </a:rPr>
              <a:t>Photos (if available)</a:t>
            </a:r>
          </a:p>
        </p:txBody>
      </p:sp>
      <p:sp>
        <p:nvSpPr>
          <p:cNvPr id="7" name="Title 1">
            <a:extLst>
              <a:ext uri="{FF2B5EF4-FFF2-40B4-BE49-F238E27FC236}">
                <a16:creationId xmlns:a16="http://schemas.microsoft.com/office/drawing/2014/main" id="{1FDD9E91-55C4-F763-0FAA-3979E43409FB}"/>
              </a:ext>
            </a:extLst>
          </p:cNvPr>
          <p:cNvSpPr txBox="1">
            <a:spLocks/>
          </p:cNvSpPr>
          <p:nvPr/>
        </p:nvSpPr>
        <p:spPr>
          <a:xfrm>
            <a:off x="838200" y="948052"/>
            <a:ext cx="10515600" cy="1145224"/>
          </a:xfrm>
          <a:prstGeom prst="rect">
            <a:avLst/>
          </a:prstGeom>
        </p:spPr>
        <p:txBody>
          <a:bodyPr anchor="b">
            <a:no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a:t>What Specific Types of Files or Documents Are OPD PMs Required to Save?</a:t>
            </a:r>
            <a:endParaRPr lang="en-US" sz="4400" dirty="0"/>
          </a:p>
        </p:txBody>
      </p:sp>
    </p:spTree>
    <p:extLst>
      <p:ext uri="{BB962C8B-B14F-4D97-AF65-F5344CB8AC3E}">
        <p14:creationId xmlns:p14="http://schemas.microsoft.com/office/powerpoint/2010/main" val="1519938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nodeType="afterEffect">
                                  <p:stCondLst>
                                    <p:cond delay="12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2500"/>
                            </p:stCondLst>
                            <p:childTnLst>
                              <p:par>
                                <p:cTn id="14" presetID="1" presetClass="entr" presetSubtype="0" fill="hold" nodeType="afterEffect">
                                  <p:stCondLst>
                                    <p:cond delay="12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3750"/>
                            </p:stCondLst>
                            <p:childTnLst>
                              <p:par>
                                <p:cTn id="17" presetID="1" presetClass="entr" presetSubtype="0" fill="hold" nodeType="afterEffect">
                                  <p:stCondLst>
                                    <p:cond delay="125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5000"/>
                            </p:stCondLst>
                            <p:childTnLst>
                              <p:par>
                                <p:cTn id="20" presetID="1" presetClass="entr" presetSubtype="0" fill="hold" nodeType="afterEffect">
                                  <p:stCondLst>
                                    <p:cond delay="125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6250"/>
                            </p:stCondLst>
                            <p:childTnLst>
                              <p:par>
                                <p:cTn id="23" presetID="1" presetClass="entr" presetSubtype="0" fill="hold" nodeType="afterEffect">
                                  <p:stCondLst>
                                    <p:cond delay="125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188</TotalTime>
  <Words>4103</Words>
  <Application>Microsoft Office PowerPoint</Application>
  <PresentationFormat>Widescreen</PresentationFormat>
  <Paragraphs>367</Paragraphs>
  <Slides>33</Slides>
  <Notes>32</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33</vt:i4>
      </vt:variant>
    </vt:vector>
  </HeadingPairs>
  <TitlesOfParts>
    <vt:vector size="45" baseType="lpstr">
      <vt:lpstr>Adobe Myungjo Std M</vt:lpstr>
      <vt:lpstr>Aptos</vt:lpstr>
      <vt:lpstr>Arial</vt:lpstr>
      <vt:lpstr>Calibri</vt:lpstr>
      <vt:lpstr>HelveticaNeueLT Com 55 Roman</vt:lpstr>
      <vt:lpstr>ITC Avant Garde Std Md</vt:lpstr>
      <vt:lpstr>Wingdings</vt:lpstr>
      <vt:lpstr>Title Slide Option #1</vt:lpstr>
      <vt:lpstr>Title Slide Option #2</vt:lpstr>
      <vt:lpstr>One Vertical Photo on Right Layout</vt:lpstr>
      <vt:lpstr>Three Horizontal Photos at Bottom Layout</vt:lpstr>
      <vt:lpstr>Two Horizontal Photos on Right  Layout</vt:lpstr>
      <vt:lpstr>ProjectWise Basics</vt:lpstr>
      <vt:lpstr>DISCLAIMER</vt:lpstr>
      <vt:lpstr>What is ProjectWise?  What is its Purpose?</vt:lpstr>
      <vt:lpstr>What Types of Files and Documents  Are Saved to PW?</vt:lpstr>
      <vt:lpstr>Who Owns the Files?</vt:lpstr>
      <vt:lpstr>Who is Responsible for  Document Control?</vt:lpstr>
      <vt:lpstr>PowerPoint Presentation</vt:lpstr>
      <vt:lpstr>What Specific Types of Files or Documents Are OPD PMs Required to Save?</vt:lpstr>
      <vt:lpstr>PowerPoint Presentation</vt:lpstr>
      <vt:lpstr>PowerPoint Presentation</vt:lpstr>
      <vt:lpstr>Why Is It Important to Use PW files Correctly &amp; Consistently?</vt:lpstr>
      <vt:lpstr>Why Is It Important to Use PW files Correctly &amp; Consistently?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“Free” verse “Check In”</vt:lpstr>
      <vt:lpstr>File Naming Convention</vt:lpstr>
      <vt:lpstr>PowerPoint Presentation</vt:lpstr>
      <vt:lpstr>Finding Files on PW: Option 1</vt:lpstr>
      <vt:lpstr>PowerPoint Presentation</vt:lpstr>
      <vt:lpstr>Finding Files on PW: Option 2</vt:lpstr>
      <vt:lpstr>Finding Files on PW: Option 3</vt:lpstr>
      <vt:lpstr>Removing a File or Folder on PW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2025-09-24T21:14:40Z</dcterms:created>
  <dcterms:modified xsi:type="dcterms:W3CDTF">2025-10-31T02:27:39Z</dcterms:modified>
</cp:coreProperties>
</file>